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6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500188" y="228600"/>
            <a:ext cx="7491412" cy="6010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53248-51C0-40E3-A847-E6515D9CC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D6510-7C82-4D93-BDD6-C3D41BEB8DE9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9224C-BD97-499E-A84D-E844125A9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60879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Духовные кладовые русского Слова как средство воспитания духовно нравственной личности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887240"/>
          </a:xfrm>
        </p:spPr>
        <p:txBody>
          <a:bodyPr>
            <a:normAutofit/>
          </a:bodyPr>
          <a:lstStyle/>
          <a:p>
            <a:r>
              <a:rPr lang="ru-RU" i="1" dirty="0" smtClean="0"/>
              <a:t>Пробуждение национального самосознания</a:t>
            </a:r>
            <a:endParaRPr lang="ru-RU" dirty="0" smtClean="0"/>
          </a:p>
          <a:p>
            <a:r>
              <a:rPr lang="ru-RU" i="1" dirty="0" smtClean="0"/>
              <a:t>возможно только через язык…</a:t>
            </a:r>
          </a:p>
          <a:p>
            <a:r>
              <a:rPr lang="ru-RU" b="1" dirty="0" smtClean="0"/>
              <a:t>К.Д.</a:t>
            </a:r>
            <a:r>
              <a:rPr lang="ru-RU" b="1" i="1" dirty="0" smtClean="0"/>
              <a:t>Ушинский</a:t>
            </a:r>
          </a:p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Общее направление к спасению нашего языка,</a:t>
            </a:r>
            <a:endParaRPr lang="ru-RU" dirty="0" smtClean="0"/>
          </a:p>
          <a:p>
            <a:r>
              <a:rPr lang="ru-RU" i="1" dirty="0" smtClean="0"/>
              <a:t> а значит, и нашего народа, и, наверное,</a:t>
            </a:r>
            <a:endParaRPr lang="ru-RU" dirty="0" smtClean="0"/>
          </a:p>
          <a:p>
            <a:r>
              <a:rPr lang="ru-RU" i="1" dirty="0" smtClean="0"/>
              <a:t>человечества в том, чтобы найти противодействие</a:t>
            </a:r>
            <a:endParaRPr lang="ru-RU" dirty="0" smtClean="0"/>
          </a:p>
          <a:p>
            <a:r>
              <a:rPr lang="ru-RU" i="1" dirty="0" smtClean="0"/>
              <a:t> поверхностному восприятию слова.</a:t>
            </a:r>
            <a:endParaRPr lang="ru-RU" dirty="0" smtClean="0"/>
          </a:p>
          <a:p>
            <a:r>
              <a:rPr lang="ru-RU" b="1" i="1" dirty="0" smtClean="0"/>
              <a:t>В.Ю.Троицкий.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2920" y="6000768"/>
            <a:ext cx="818388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ПРОБЛЕМА ПРОБЛЕМ…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642918"/>
            <a:ext cx="5214974" cy="5785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«…Одни и те же слова. Первые, коренные, переходя из уст в уста, от поколения  поколению, изменились, так что теперь сделались сами на себя не похожими…(но сами) слова показывают нам, что каждое имеет свой корень и мысль, по которой оно так названо»</a:t>
            </a:r>
          </a:p>
          <a:p>
            <a:pPr algn="r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(Георгий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Емельяненко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 Кн.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Славянорусский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корнеслов»)</a:t>
            </a:r>
          </a:p>
          <a:p>
            <a:pPr algn="r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 descr="http://im5-tub-ru.yandex.net/i?id=227562079-0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2421748" cy="321471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71472" y="4357694"/>
            <a:ext cx="3071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А.С.ШИШКОВ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4354832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Павел Флоренский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571480"/>
            <a:ext cx="42148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Слово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как и человек,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имеет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трехуровневую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структуру:                                             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Тело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-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звуковая оболочка 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Слова. 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Душа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-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значение Слова.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Дух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-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смысл Слова. 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Именно "дух слова" = его смысл несет главную информацию, именно в нем скрыты те сокровенные знания, которые необходимы человеку для понимания как себя, так и народа к которому ты принадлежишь, мира вокруг.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9698" name="Picture 2" descr="&amp;Dcy;&amp;iecy;&amp;lcy;&amp;acy; &amp;Pcy;&amp;acy;&amp;vcy;&amp;lcy;&amp;acy; &amp;Fcy;&amp;lcy;&amp;ocy;&amp;rcy;&amp;iecy;&amp;ncy;&amp;scy;&amp;kcy;&amp;ocy;&amp;gcy;&amp;ocy; - XXI &amp;vcy;&amp;ie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786322"/>
            <a:ext cx="1928826" cy="1845482"/>
          </a:xfrm>
          <a:prstGeom prst="rect">
            <a:avLst/>
          </a:prstGeom>
          <a:noFill/>
        </p:spPr>
      </p:pic>
      <p:pic>
        <p:nvPicPr>
          <p:cNvPr id="29700" name="Picture 4" descr="&amp;Fcy;&amp;lcy;&amp;ocy;&amp;rcy;&amp;iecy;&amp;ncy;&amp;scy;&amp;kcy;&amp;icy;&amp;jcy; &amp;Pcy;&amp;acy;&amp;vcy;&amp;iecy;&amp;lcy; &amp;Acy;&amp;lcy;&amp;iecy;&amp;kcy;&amp;scy;&amp;acy;&amp;ncy;&amp;dcy;&amp;rcy;&amp;ocy;&amp;vcy;&amp;icy;&amp;chcy; - &amp;Scy;&amp;ocy;&amp;bcy;&amp;rcy;&amp;acy;&amp;ncy;&amp;icy;&amp;iecy; &amp;tcy;&amp;rcy;&amp;ucy;&amp;dcy;&amp;ocy;&amp;vcy; :: NoN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642918"/>
            <a:ext cx="4211081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2588" y="228600"/>
            <a:ext cx="7491412" cy="84294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Платоновские «АРХЕТИПЫ»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19575" y="1268413"/>
            <a:ext cx="4924425" cy="4970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 smtClean="0"/>
              <a:t>   </a:t>
            </a:r>
            <a:r>
              <a:rPr lang="ru-RU" sz="3600" u="sng" dirty="0" smtClean="0">
                <a:solidFill>
                  <a:schemeClr val="accent1">
                    <a:lumMod val="50000"/>
                  </a:schemeClr>
                </a:solidFill>
              </a:rPr>
              <a:t>«Архетипы» = «первообразы»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живут в бессознательном мире каждого человека.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Именно они выражают 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сакральную суть слова.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3600" dirty="0" smtClean="0"/>
          </a:p>
        </p:txBody>
      </p:sp>
      <p:pic>
        <p:nvPicPr>
          <p:cNvPr id="10244" name="Picture 6" descr="Plato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1285860"/>
            <a:ext cx="2808288" cy="5037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5214950"/>
            <a:ext cx="8183880" cy="114300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 smtClean="0"/>
              <a:t>ВЫВОД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СЛОВО – живой субъект! И относиться к нему необходимо как к живому, уважительно!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</a:rPr>
              <a:t>Задача учителя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: разработка таких методов и приёмов работы со словом, которые помогли бы учащимся осознать природу слова, а значит и свою собственную природу, понять свою Родину…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5214950"/>
            <a:ext cx="8183880" cy="114300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 smtClean="0"/>
              <a:t>ВЫВОД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СЛОВО – живой субъект! И относиться к нему необходимо как к живому, уважительно!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</a:rPr>
              <a:t>Задача учителя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: разработка таких методов и приёмов работы со словом, которые помогли бы учащимся осознать природу слова, а значит и свою собственную природу, понять свою Родину…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29NIKON\DSCN298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59715" y="1340625"/>
            <a:ext cx="5583238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1B1597"/>
                </a:solidFill>
              </a:rPr>
              <a:t/>
            </a:r>
            <a:br>
              <a:rPr lang="ru-RU" sz="4000" b="1" dirty="0" smtClean="0">
                <a:solidFill>
                  <a:srgbClr val="1B1597"/>
                </a:solidFill>
              </a:rPr>
            </a:br>
            <a:r>
              <a:rPr lang="ru-RU" sz="4000" b="1" dirty="0" smtClean="0">
                <a:solidFill>
                  <a:srgbClr val="1B1597"/>
                </a:solidFill>
              </a:rPr>
              <a:t>УРОКИ ОДНОГО СМЫСЛА.</a:t>
            </a:r>
            <a:br>
              <a:rPr lang="ru-RU" sz="4000" b="1" dirty="0" smtClean="0">
                <a:solidFill>
                  <a:srgbClr val="1B1597"/>
                </a:solidFill>
              </a:rPr>
            </a:br>
            <a:r>
              <a:rPr lang="ru-RU" sz="3400" dirty="0" smtClean="0">
                <a:solidFill>
                  <a:srgbClr val="1B1597"/>
                </a:solidFill>
              </a:rPr>
              <a:t> (поговорим о Совести)</a:t>
            </a:r>
            <a:endParaRPr lang="ru-RU" sz="4000" b="1" dirty="0" smtClean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981200"/>
            <a:ext cx="4038600" cy="4114800"/>
          </a:xfrm>
        </p:spPr>
        <p:txBody>
          <a:bodyPr/>
          <a:lstStyle/>
          <a:p>
            <a:pPr>
              <a:buNone/>
              <a:defRPr/>
            </a:pPr>
            <a:r>
              <a:rPr lang="ru-RU" b="1" dirty="0" smtClean="0">
                <a:solidFill>
                  <a:srgbClr val="1B1597"/>
                </a:solidFill>
              </a:rPr>
              <a:t>Как живой с живым я говорю…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 smtClean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011863" y="4292600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1800"/>
          </a:p>
        </p:txBody>
      </p:sp>
      <p:pic>
        <p:nvPicPr>
          <p:cNvPr id="2052" name="Picture 4" descr="&amp;Scy;&amp;ocy;&amp;vcy;&amp;iecy;&amp;scy;&amp;tcy;&amp;sof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4286280" cy="34944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61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/>
          </p:nvPr>
        </p:nvSpPr>
        <p:spPr>
          <a:xfrm>
            <a:off x="428596" y="228600"/>
            <a:ext cx="5072098" cy="6010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</a:t>
            </a:r>
            <a:r>
              <a:rPr lang="ru-RU" sz="2800" b="1" dirty="0" smtClean="0">
                <a:solidFill>
                  <a:srgbClr val="002060"/>
                </a:solidFill>
              </a:rPr>
              <a:t>ДОКАЗАТЬ, ЧТО СЛОВО</a:t>
            </a:r>
            <a:r>
              <a:rPr lang="ru-RU" sz="2800" dirty="0" smtClean="0">
                <a:solidFill>
                  <a:srgbClr val="002060"/>
                </a:solidFill>
              </a:rPr>
              <a:t> «</a:t>
            </a:r>
            <a:r>
              <a:rPr lang="ru-RU" sz="2800" b="1" dirty="0" smtClean="0">
                <a:solidFill>
                  <a:srgbClr val="002060"/>
                </a:solidFill>
              </a:rPr>
              <a:t>СОВЕСТЬ»  - «СУТЕВОЕ» СЛОВО (СЛОВО-ПРАРОДИТЕЛЬ), КОТОРОЕ, КАК МОЛОКО МАТЕРИ, ПИТАЕТ ДРУГИЕ СЛОВА, КАЗАЛОСЬ БЫ, НЕБЛИЗКИЕ ЕМУ ПО НАПИСАНИЮ-ЗВУЧАНИЮ И ПО СМЫСЛУ. 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714356"/>
            <a:ext cx="36369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5" grpI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53" name="AutoShape 157"/>
          <p:cNvSpPr>
            <a:spLocks noChangeArrowheads="1"/>
          </p:cNvSpPr>
          <p:nvPr/>
        </p:nvSpPr>
        <p:spPr bwMode="auto">
          <a:xfrm>
            <a:off x="2987675" y="6065838"/>
            <a:ext cx="2808288" cy="792162"/>
          </a:xfrm>
          <a:prstGeom prst="verticalScrol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800" b="1" u="sng"/>
              <a:t>С О В Е С Т Ь</a:t>
            </a:r>
          </a:p>
        </p:txBody>
      </p:sp>
      <p:sp>
        <p:nvSpPr>
          <p:cNvPr id="29857" name="Oval 161"/>
          <p:cNvSpPr>
            <a:spLocks noChangeArrowheads="1"/>
          </p:cNvSpPr>
          <p:nvPr/>
        </p:nvSpPr>
        <p:spPr bwMode="auto">
          <a:xfrm>
            <a:off x="7127875" y="5013325"/>
            <a:ext cx="1873281" cy="6477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800" b="1" u="sng" dirty="0"/>
              <a:t>ВЕЩИЙ</a:t>
            </a:r>
          </a:p>
        </p:txBody>
      </p:sp>
      <p:sp>
        <p:nvSpPr>
          <p:cNvPr id="29858" name="Oval 162"/>
          <p:cNvSpPr>
            <a:spLocks noChangeArrowheads="1"/>
          </p:cNvSpPr>
          <p:nvPr/>
        </p:nvSpPr>
        <p:spPr bwMode="auto">
          <a:xfrm>
            <a:off x="214282" y="4868863"/>
            <a:ext cx="1514506" cy="64928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800" b="1" u="sng" dirty="0"/>
              <a:t>ВЕСТЬ</a:t>
            </a:r>
          </a:p>
        </p:txBody>
      </p:sp>
      <p:sp>
        <p:nvSpPr>
          <p:cNvPr id="29859" name="Oval 163"/>
          <p:cNvSpPr>
            <a:spLocks noChangeArrowheads="1"/>
          </p:cNvSpPr>
          <p:nvPr/>
        </p:nvSpPr>
        <p:spPr bwMode="auto">
          <a:xfrm>
            <a:off x="3779838" y="4941888"/>
            <a:ext cx="158432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800" b="1" u="sng"/>
              <a:t>ВЕЩАТЬ</a:t>
            </a:r>
          </a:p>
        </p:txBody>
      </p:sp>
      <p:sp>
        <p:nvSpPr>
          <p:cNvPr id="29860" name="Line 164"/>
          <p:cNvSpPr>
            <a:spLocks noChangeShapeType="1"/>
          </p:cNvSpPr>
          <p:nvPr/>
        </p:nvSpPr>
        <p:spPr bwMode="auto">
          <a:xfrm flipH="1" flipV="1">
            <a:off x="1331913" y="5445125"/>
            <a:ext cx="1727200" cy="10080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9861" name="Line 165"/>
          <p:cNvSpPr>
            <a:spLocks noChangeShapeType="1"/>
          </p:cNvSpPr>
          <p:nvPr/>
        </p:nvSpPr>
        <p:spPr bwMode="auto">
          <a:xfrm flipV="1">
            <a:off x="4427538" y="5589588"/>
            <a:ext cx="0" cy="5032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9868" name="Line 172"/>
          <p:cNvSpPr>
            <a:spLocks noChangeShapeType="1"/>
          </p:cNvSpPr>
          <p:nvPr/>
        </p:nvSpPr>
        <p:spPr bwMode="auto">
          <a:xfrm flipV="1">
            <a:off x="5724525" y="5661025"/>
            <a:ext cx="2232025" cy="863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9869" name="AutoShape 173"/>
          <p:cNvSpPr>
            <a:spLocks noChangeArrowheads="1"/>
          </p:cNvSpPr>
          <p:nvPr/>
        </p:nvSpPr>
        <p:spPr bwMode="auto">
          <a:xfrm>
            <a:off x="0" y="3573463"/>
            <a:ext cx="1223963" cy="935037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900" b="1" dirty="0">
                <a:solidFill>
                  <a:srgbClr val="2D2E36"/>
                </a:solidFill>
              </a:rPr>
              <a:t>Вестник</a:t>
            </a:r>
          </a:p>
          <a:p>
            <a:r>
              <a:rPr lang="ru-RU" sz="900" b="1" dirty="0">
                <a:solidFill>
                  <a:srgbClr val="2D2E36"/>
                </a:solidFill>
              </a:rPr>
              <a:t>Известие</a:t>
            </a:r>
          </a:p>
          <a:p>
            <a:r>
              <a:rPr lang="ru-RU" sz="900" b="1" dirty="0">
                <a:solidFill>
                  <a:srgbClr val="2D2E36"/>
                </a:solidFill>
              </a:rPr>
              <a:t>Известный</a:t>
            </a:r>
          </a:p>
          <a:p>
            <a:r>
              <a:rPr lang="ru-RU" sz="900" b="1" dirty="0">
                <a:solidFill>
                  <a:srgbClr val="2D2E36"/>
                </a:solidFill>
              </a:rPr>
              <a:t>Предвестник</a:t>
            </a:r>
          </a:p>
          <a:p>
            <a:r>
              <a:rPr lang="ru-RU" sz="900" b="1" dirty="0">
                <a:solidFill>
                  <a:srgbClr val="2D2E36"/>
                </a:solidFill>
              </a:rPr>
              <a:t>Предвозвестник</a:t>
            </a:r>
          </a:p>
          <a:p>
            <a:r>
              <a:rPr lang="ru-RU" sz="900" b="1" dirty="0">
                <a:solidFill>
                  <a:srgbClr val="2D2E36"/>
                </a:solidFill>
              </a:rPr>
              <a:t>Провозвестник</a:t>
            </a:r>
          </a:p>
          <a:p>
            <a:endParaRPr lang="ru-RU" sz="900" b="1" dirty="0"/>
          </a:p>
        </p:txBody>
      </p:sp>
      <p:sp>
        <p:nvSpPr>
          <p:cNvPr id="29870" name="AutoShape 174"/>
          <p:cNvSpPr>
            <a:spLocks noChangeArrowheads="1"/>
          </p:cNvSpPr>
          <p:nvPr/>
        </p:nvSpPr>
        <p:spPr bwMode="auto">
          <a:xfrm>
            <a:off x="0" y="2420938"/>
            <a:ext cx="1214414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900" b="1" dirty="0">
                <a:solidFill>
                  <a:srgbClr val="2D2E36"/>
                </a:solidFill>
              </a:rPr>
              <a:t>Целый</a:t>
            </a:r>
          </a:p>
          <a:p>
            <a:r>
              <a:rPr lang="ru-RU" sz="900" b="1" dirty="0">
                <a:solidFill>
                  <a:srgbClr val="2D2E36"/>
                </a:solidFill>
              </a:rPr>
              <a:t>Цельный</a:t>
            </a:r>
          </a:p>
          <a:p>
            <a:r>
              <a:rPr lang="ru-RU" sz="900" b="1" dirty="0">
                <a:solidFill>
                  <a:srgbClr val="2D2E36"/>
                </a:solidFill>
              </a:rPr>
              <a:t>Цель</a:t>
            </a:r>
          </a:p>
          <a:p>
            <a:r>
              <a:rPr lang="ru-RU" sz="900" b="1" dirty="0">
                <a:solidFill>
                  <a:srgbClr val="2D2E36"/>
                </a:solidFill>
              </a:rPr>
              <a:t>Целитель </a:t>
            </a:r>
          </a:p>
          <a:p>
            <a:r>
              <a:rPr lang="ru-RU" sz="900" b="1" dirty="0">
                <a:solidFill>
                  <a:srgbClr val="2D2E36"/>
                </a:solidFill>
              </a:rPr>
              <a:t>Исцеление</a:t>
            </a:r>
            <a:endParaRPr lang="ru-RU" sz="900" b="1" dirty="0"/>
          </a:p>
        </p:txBody>
      </p:sp>
      <p:sp>
        <p:nvSpPr>
          <p:cNvPr id="29871" name="AutoShape 175"/>
          <p:cNvSpPr>
            <a:spLocks noChangeArrowheads="1"/>
          </p:cNvSpPr>
          <p:nvPr/>
        </p:nvSpPr>
        <p:spPr bwMode="auto">
          <a:xfrm>
            <a:off x="142844" y="981075"/>
            <a:ext cx="938244" cy="35877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800" dirty="0">
                <a:solidFill>
                  <a:srgbClr val="000000"/>
                </a:solidFill>
              </a:rPr>
              <a:t>весьма</a:t>
            </a:r>
          </a:p>
        </p:txBody>
      </p:sp>
      <p:sp>
        <p:nvSpPr>
          <p:cNvPr id="29872" name="AutoShape 176"/>
          <p:cNvSpPr>
            <a:spLocks noChangeArrowheads="1"/>
          </p:cNvSpPr>
          <p:nvPr/>
        </p:nvSpPr>
        <p:spPr bwMode="auto">
          <a:xfrm>
            <a:off x="142844" y="260350"/>
            <a:ext cx="938244" cy="360363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800" dirty="0">
                <a:solidFill>
                  <a:srgbClr val="000000"/>
                </a:solidFill>
              </a:rPr>
              <a:t>очень</a:t>
            </a:r>
          </a:p>
        </p:txBody>
      </p:sp>
      <p:sp>
        <p:nvSpPr>
          <p:cNvPr id="29873" name="AutoShape 177"/>
          <p:cNvSpPr>
            <a:spLocks noChangeArrowheads="1"/>
          </p:cNvSpPr>
          <p:nvPr/>
        </p:nvSpPr>
        <p:spPr bwMode="auto">
          <a:xfrm>
            <a:off x="285720" y="1714488"/>
            <a:ext cx="795368" cy="27465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800" dirty="0">
                <a:solidFill>
                  <a:srgbClr val="000000"/>
                </a:solidFill>
              </a:rPr>
              <a:t>весь</a:t>
            </a:r>
          </a:p>
        </p:txBody>
      </p:sp>
      <p:sp>
        <p:nvSpPr>
          <p:cNvPr id="29874" name="AutoShape 178"/>
          <p:cNvSpPr>
            <a:spLocks noChangeArrowheads="1"/>
          </p:cNvSpPr>
          <p:nvPr/>
        </p:nvSpPr>
        <p:spPr bwMode="auto">
          <a:xfrm>
            <a:off x="7929586" y="3071810"/>
            <a:ext cx="928694" cy="357190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800" dirty="0">
                <a:solidFill>
                  <a:srgbClr val="000000"/>
                </a:solidFill>
              </a:rPr>
              <a:t>вещун</a:t>
            </a:r>
          </a:p>
        </p:txBody>
      </p:sp>
      <p:sp>
        <p:nvSpPr>
          <p:cNvPr id="29875" name="AutoShape 179"/>
          <p:cNvSpPr>
            <a:spLocks noChangeArrowheads="1"/>
          </p:cNvSpPr>
          <p:nvPr/>
        </p:nvSpPr>
        <p:spPr bwMode="auto">
          <a:xfrm>
            <a:off x="8072462" y="3644900"/>
            <a:ext cx="928694" cy="792163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900" b="1" dirty="0">
                <a:solidFill>
                  <a:srgbClr val="000000"/>
                </a:solidFill>
              </a:rPr>
              <a:t>Увещевать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Совещание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Совет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Советник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Навет</a:t>
            </a:r>
          </a:p>
        </p:txBody>
      </p:sp>
      <p:sp>
        <p:nvSpPr>
          <p:cNvPr id="29876" name="AutoShape 180"/>
          <p:cNvSpPr>
            <a:spLocks noChangeArrowheads="1"/>
          </p:cNvSpPr>
          <p:nvPr/>
        </p:nvSpPr>
        <p:spPr bwMode="auto">
          <a:xfrm>
            <a:off x="7929586" y="1125538"/>
            <a:ext cx="1071570" cy="360362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900" b="1" dirty="0">
                <a:solidFill>
                  <a:srgbClr val="000000"/>
                </a:solidFill>
              </a:rPr>
              <a:t>Мудрый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Мудрость</a:t>
            </a:r>
          </a:p>
        </p:txBody>
      </p:sp>
      <p:sp>
        <p:nvSpPr>
          <p:cNvPr id="29877" name="AutoShape 181"/>
          <p:cNvSpPr>
            <a:spLocks noChangeArrowheads="1"/>
          </p:cNvSpPr>
          <p:nvPr/>
        </p:nvSpPr>
        <p:spPr bwMode="auto">
          <a:xfrm>
            <a:off x="8001025" y="1628775"/>
            <a:ext cx="928693" cy="431800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000" b="1" dirty="0">
                <a:solidFill>
                  <a:srgbClr val="000000"/>
                </a:solidFill>
              </a:rPr>
              <a:t>Рок</a:t>
            </a:r>
          </a:p>
          <a:p>
            <a:r>
              <a:rPr lang="ru-RU" sz="1000" b="1" dirty="0">
                <a:solidFill>
                  <a:srgbClr val="000000"/>
                </a:solidFill>
              </a:rPr>
              <a:t>Роковой</a:t>
            </a:r>
          </a:p>
        </p:txBody>
      </p:sp>
      <p:sp>
        <p:nvSpPr>
          <p:cNvPr id="29878" name="AutoShape 182"/>
          <p:cNvSpPr>
            <a:spLocks noChangeArrowheads="1"/>
          </p:cNvSpPr>
          <p:nvPr/>
        </p:nvSpPr>
        <p:spPr bwMode="auto">
          <a:xfrm>
            <a:off x="7858148" y="2276475"/>
            <a:ext cx="1143008" cy="647700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900" b="1" dirty="0"/>
          </a:p>
          <a:p>
            <a:r>
              <a:rPr lang="ru-RU" sz="900" b="1" dirty="0">
                <a:solidFill>
                  <a:srgbClr val="000000"/>
                </a:solidFill>
              </a:rPr>
              <a:t>Мудрец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Пророк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Предсказатель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Умный</a:t>
            </a:r>
          </a:p>
          <a:p>
            <a:endParaRPr lang="ru-RU" sz="900" b="1" dirty="0">
              <a:solidFill>
                <a:srgbClr val="000000"/>
              </a:solidFill>
            </a:endParaRPr>
          </a:p>
        </p:txBody>
      </p:sp>
      <p:sp>
        <p:nvSpPr>
          <p:cNvPr id="29879" name="AutoShape 183"/>
          <p:cNvSpPr>
            <a:spLocks noChangeArrowheads="1"/>
          </p:cNvSpPr>
          <p:nvPr/>
        </p:nvSpPr>
        <p:spPr bwMode="auto">
          <a:xfrm>
            <a:off x="7858148" y="260350"/>
            <a:ext cx="1143008" cy="7207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900" b="1" dirty="0">
                <a:solidFill>
                  <a:srgbClr val="000000"/>
                </a:solidFill>
              </a:rPr>
              <a:t>Разум 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Разумение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Умение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Ум</a:t>
            </a:r>
          </a:p>
          <a:p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29880" name="AutoShape 184"/>
          <p:cNvSpPr>
            <a:spLocks noChangeArrowheads="1"/>
          </p:cNvSpPr>
          <p:nvPr/>
        </p:nvSpPr>
        <p:spPr bwMode="auto">
          <a:xfrm>
            <a:off x="2124075" y="5157788"/>
            <a:ext cx="936625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900" b="1">
                <a:solidFill>
                  <a:srgbClr val="000000"/>
                </a:solidFill>
              </a:rPr>
              <a:t>Сказать</a:t>
            </a:r>
          </a:p>
        </p:txBody>
      </p:sp>
      <p:sp>
        <p:nvSpPr>
          <p:cNvPr id="29891" name="AutoShape 195"/>
          <p:cNvSpPr>
            <a:spLocks noChangeArrowheads="1"/>
          </p:cNvSpPr>
          <p:nvPr/>
        </p:nvSpPr>
        <p:spPr bwMode="auto">
          <a:xfrm>
            <a:off x="2987675" y="4437063"/>
            <a:ext cx="936625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900" b="1">
                <a:solidFill>
                  <a:srgbClr val="000000"/>
                </a:solidFill>
              </a:rPr>
              <a:t>Изрекать</a:t>
            </a:r>
          </a:p>
        </p:txBody>
      </p:sp>
      <p:sp>
        <p:nvSpPr>
          <p:cNvPr id="29893" name="AutoShape 197"/>
          <p:cNvSpPr>
            <a:spLocks noChangeArrowheads="1"/>
          </p:cNvSpPr>
          <p:nvPr/>
        </p:nvSpPr>
        <p:spPr bwMode="auto">
          <a:xfrm>
            <a:off x="3421063" y="4076700"/>
            <a:ext cx="936625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900" b="1">
                <a:solidFill>
                  <a:srgbClr val="000000"/>
                </a:solidFill>
              </a:rPr>
              <a:t>Изъясниться</a:t>
            </a:r>
          </a:p>
        </p:txBody>
      </p:sp>
      <p:sp>
        <p:nvSpPr>
          <p:cNvPr id="29894" name="AutoShape 198"/>
          <p:cNvSpPr>
            <a:spLocks noChangeArrowheads="1"/>
          </p:cNvSpPr>
          <p:nvPr/>
        </p:nvSpPr>
        <p:spPr bwMode="auto">
          <a:xfrm>
            <a:off x="4787900" y="4076700"/>
            <a:ext cx="936625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900" b="1">
                <a:solidFill>
                  <a:srgbClr val="000000"/>
                </a:solidFill>
              </a:rPr>
              <a:t>Молвиить</a:t>
            </a:r>
          </a:p>
        </p:txBody>
      </p:sp>
      <p:sp>
        <p:nvSpPr>
          <p:cNvPr id="29895" name="AutoShape 199"/>
          <p:cNvSpPr>
            <a:spLocks noChangeArrowheads="1"/>
          </p:cNvSpPr>
          <p:nvPr/>
        </p:nvSpPr>
        <p:spPr bwMode="auto">
          <a:xfrm>
            <a:off x="5653088" y="4797425"/>
            <a:ext cx="936625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900" b="1">
                <a:solidFill>
                  <a:srgbClr val="000000"/>
                </a:solidFill>
              </a:rPr>
              <a:t>Глаголить</a:t>
            </a:r>
          </a:p>
        </p:txBody>
      </p:sp>
      <p:sp>
        <p:nvSpPr>
          <p:cNvPr id="29896" name="AutoShape 200"/>
          <p:cNvSpPr>
            <a:spLocks noChangeArrowheads="1"/>
          </p:cNvSpPr>
          <p:nvPr/>
        </p:nvSpPr>
        <p:spPr bwMode="auto">
          <a:xfrm>
            <a:off x="6084888" y="5157788"/>
            <a:ext cx="936625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900" b="1">
                <a:solidFill>
                  <a:srgbClr val="000000"/>
                </a:solidFill>
              </a:rPr>
              <a:t>Оглашать</a:t>
            </a:r>
          </a:p>
        </p:txBody>
      </p:sp>
      <p:sp>
        <p:nvSpPr>
          <p:cNvPr id="29897" name="AutoShape 201"/>
          <p:cNvSpPr>
            <a:spLocks noChangeArrowheads="1"/>
          </p:cNvSpPr>
          <p:nvPr/>
        </p:nvSpPr>
        <p:spPr bwMode="auto">
          <a:xfrm>
            <a:off x="5148263" y="4437063"/>
            <a:ext cx="936625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900" b="1">
                <a:solidFill>
                  <a:srgbClr val="000000"/>
                </a:solidFill>
              </a:rPr>
              <a:t>Произносить</a:t>
            </a:r>
          </a:p>
        </p:txBody>
      </p:sp>
      <p:sp>
        <p:nvSpPr>
          <p:cNvPr id="29898" name="AutoShape 202"/>
          <p:cNvSpPr>
            <a:spLocks noChangeArrowheads="1"/>
          </p:cNvSpPr>
          <p:nvPr/>
        </p:nvSpPr>
        <p:spPr bwMode="auto">
          <a:xfrm>
            <a:off x="4068763" y="3716338"/>
            <a:ext cx="936625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900" b="1">
                <a:solidFill>
                  <a:srgbClr val="000000"/>
                </a:solidFill>
              </a:rPr>
              <a:t>Сообщать</a:t>
            </a:r>
          </a:p>
        </p:txBody>
      </p:sp>
      <p:sp>
        <p:nvSpPr>
          <p:cNvPr id="29899" name="AutoShape 203"/>
          <p:cNvSpPr>
            <a:spLocks noChangeArrowheads="1"/>
          </p:cNvSpPr>
          <p:nvPr/>
        </p:nvSpPr>
        <p:spPr bwMode="auto">
          <a:xfrm>
            <a:off x="2555875" y="4797425"/>
            <a:ext cx="936625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900" b="1">
                <a:solidFill>
                  <a:srgbClr val="000000"/>
                </a:solidFill>
              </a:rPr>
              <a:t>Говорить</a:t>
            </a:r>
          </a:p>
        </p:txBody>
      </p:sp>
      <p:sp>
        <p:nvSpPr>
          <p:cNvPr id="29900" name="AutoShape 204"/>
          <p:cNvSpPr>
            <a:spLocks noChangeArrowheads="1"/>
          </p:cNvSpPr>
          <p:nvPr/>
        </p:nvSpPr>
        <p:spPr bwMode="auto">
          <a:xfrm>
            <a:off x="1476375" y="2492375"/>
            <a:ext cx="1150938" cy="12255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900" b="1">
              <a:solidFill>
                <a:srgbClr val="000000"/>
              </a:solidFill>
            </a:endParaRPr>
          </a:p>
          <a:p>
            <a:endParaRPr lang="ru-RU" sz="900" b="1">
              <a:solidFill>
                <a:srgbClr val="000000"/>
              </a:solidFill>
            </a:endParaRPr>
          </a:p>
          <a:p>
            <a:r>
              <a:rPr lang="ru-RU" sz="900" b="1">
                <a:solidFill>
                  <a:srgbClr val="000000"/>
                </a:solidFill>
              </a:rPr>
              <a:t>Разговаривать</a:t>
            </a:r>
          </a:p>
          <a:p>
            <a:r>
              <a:rPr lang="ru-RU" sz="900" b="1">
                <a:solidFill>
                  <a:srgbClr val="000000"/>
                </a:solidFill>
              </a:rPr>
              <a:t>Поговорить</a:t>
            </a:r>
          </a:p>
          <a:p>
            <a:r>
              <a:rPr lang="ru-RU" sz="900" b="1">
                <a:solidFill>
                  <a:srgbClr val="000000"/>
                </a:solidFill>
              </a:rPr>
              <a:t>Заговорить</a:t>
            </a:r>
          </a:p>
          <a:p>
            <a:r>
              <a:rPr lang="ru-RU" sz="900" b="1">
                <a:solidFill>
                  <a:srgbClr val="000000"/>
                </a:solidFill>
              </a:rPr>
              <a:t>Разговорить</a:t>
            </a:r>
          </a:p>
          <a:p>
            <a:r>
              <a:rPr lang="ru-RU" sz="900" b="1">
                <a:solidFill>
                  <a:srgbClr val="000000"/>
                </a:solidFill>
              </a:rPr>
              <a:t>Переговорить</a:t>
            </a:r>
          </a:p>
          <a:p>
            <a:r>
              <a:rPr lang="ru-RU" sz="900" b="1">
                <a:solidFill>
                  <a:srgbClr val="000000"/>
                </a:solidFill>
              </a:rPr>
              <a:t>Приговорить</a:t>
            </a:r>
          </a:p>
          <a:p>
            <a:r>
              <a:rPr lang="ru-RU" sz="900" b="1">
                <a:solidFill>
                  <a:srgbClr val="000000"/>
                </a:solidFill>
              </a:rPr>
              <a:t>Выговориться</a:t>
            </a:r>
          </a:p>
          <a:p>
            <a:r>
              <a:rPr lang="ru-RU" sz="900" b="1">
                <a:solidFill>
                  <a:srgbClr val="000000"/>
                </a:solidFill>
              </a:rPr>
              <a:t>Сговориться</a:t>
            </a:r>
          </a:p>
          <a:p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29901" name="Line 205"/>
          <p:cNvSpPr>
            <a:spLocks noChangeShapeType="1"/>
          </p:cNvSpPr>
          <p:nvPr/>
        </p:nvSpPr>
        <p:spPr bwMode="auto">
          <a:xfrm flipV="1">
            <a:off x="4572000" y="4076700"/>
            <a:ext cx="0" cy="86518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9902" name="AutoShape 206"/>
          <p:cNvSpPr>
            <a:spLocks noChangeArrowheads="1"/>
          </p:cNvSpPr>
          <p:nvPr/>
        </p:nvSpPr>
        <p:spPr bwMode="auto">
          <a:xfrm>
            <a:off x="2628900" y="2492375"/>
            <a:ext cx="1150938" cy="86518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900" b="1">
              <a:solidFill>
                <a:srgbClr val="000000"/>
              </a:solidFill>
            </a:endParaRPr>
          </a:p>
          <a:p>
            <a:endParaRPr lang="ru-RU" sz="900" b="1">
              <a:solidFill>
                <a:srgbClr val="000000"/>
              </a:solidFill>
            </a:endParaRPr>
          </a:p>
          <a:p>
            <a:endParaRPr lang="ru-RU" sz="900" b="1">
              <a:solidFill>
                <a:srgbClr val="000000"/>
              </a:solidFill>
            </a:endParaRPr>
          </a:p>
          <a:p>
            <a:r>
              <a:rPr lang="ru-RU" sz="900" b="1">
                <a:solidFill>
                  <a:srgbClr val="000000"/>
                </a:solidFill>
              </a:rPr>
              <a:t>Прорицатель</a:t>
            </a:r>
          </a:p>
          <a:p>
            <a:r>
              <a:rPr lang="ru-RU" sz="900" b="1">
                <a:solidFill>
                  <a:srgbClr val="000000"/>
                </a:solidFill>
              </a:rPr>
              <a:t>Прорицать Речь</a:t>
            </a:r>
          </a:p>
          <a:p>
            <a:r>
              <a:rPr lang="ru-RU" sz="900" b="1">
                <a:solidFill>
                  <a:srgbClr val="000000"/>
                </a:solidFill>
              </a:rPr>
              <a:t>Речитатив</a:t>
            </a:r>
          </a:p>
          <a:p>
            <a:r>
              <a:rPr lang="ru-RU" sz="900" b="1">
                <a:solidFill>
                  <a:srgbClr val="000000"/>
                </a:solidFill>
              </a:rPr>
              <a:t>Речистый</a:t>
            </a:r>
          </a:p>
          <a:p>
            <a:r>
              <a:rPr lang="ru-RU" sz="900" b="1">
                <a:solidFill>
                  <a:srgbClr val="000000"/>
                </a:solidFill>
              </a:rPr>
              <a:t>Изречение</a:t>
            </a:r>
          </a:p>
          <a:p>
            <a:endParaRPr lang="ru-RU" sz="900" b="1">
              <a:solidFill>
                <a:srgbClr val="000000"/>
              </a:solidFill>
            </a:endParaRPr>
          </a:p>
          <a:p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29904" name="AutoShape 208"/>
          <p:cNvSpPr>
            <a:spLocks noChangeArrowheads="1"/>
          </p:cNvSpPr>
          <p:nvPr/>
        </p:nvSpPr>
        <p:spPr bwMode="auto">
          <a:xfrm>
            <a:off x="1331913" y="3716338"/>
            <a:ext cx="1008062" cy="11525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900" b="1">
              <a:solidFill>
                <a:srgbClr val="000000"/>
              </a:solidFill>
            </a:endParaRPr>
          </a:p>
          <a:p>
            <a:endParaRPr lang="ru-RU" sz="900" b="1">
              <a:solidFill>
                <a:srgbClr val="000000"/>
              </a:solidFill>
            </a:endParaRPr>
          </a:p>
          <a:p>
            <a:endParaRPr lang="ru-RU" sz="900" b="1">
              <a:solidFill>
                <a:srgbClr val="000000"/>
              </a:solidFill>
            </a:endParaRPr>
          </a:p>
          <a:p>
            <a:r>
              <a:rPr lang="ru-RU" sz="900" b="1">
                <a:solidFill>
                  <a:srgbClr val="000000"/>
                </a:solidFill>
              </a:rPr>
              <a:t>Рассказать</a:t>
            </a:r>
          </a:p>
          <a:p>
            <a:r>
              <a:rPr lang="ru-RU" sz="900" b="1">
                <a:solidFill>
                  <a:srgbClr val="000000"/>
                </a:solidFill>
              </a:rPr>
              <a:t>Пересказать</a:t>
            </a:r>
          </a:p>
          <a:p>
            <a:r>
              <a:rPr lang="ru-RU" sz="900" b="1">
                <a:solidFill>
                  <a:srgbClr val="000000"/>
                </a:solidFill>
              </a:rPr>
              <a:t>Подсказать</a:t>
            </a:r>
          </a:p>
          <a:p>
            <a:r>
              <a:rPr lang="ru-RU" sz="900" b="1">
                <a:solidFill>
                  <a:srgbClr val="000000"/>
                </a:solidFill>
              </a:rPr>
              <a:t>Высказать</a:t>
            </a:r>
          </a:p>
          <a:p>
            <a:r>
              <a:rPr lang="ru-RU" sz="900" b="1">
                <a:solidFill>
                  <a:srgbClr val="000000"/>
                </a:solidFill>
              </a:rPr>
              <a:t>Предсказать</a:t>
            </a:r>
          </a:p>
          <a:p>
            <a:r>
              <a:rPr lang="ru-RU" sz="900" b="1">
                <a:solidFill>
                  <a:srgbClr val="000000"/>
                </a:solidFill>
              </a:rPr>
              <a:t>Пересказать</a:t>
            </a:r>
          </a:p>
          <a:p>
            <a:r>
              <a:rPr lang="ru-RU" sz="900" b="1">
                <a:solidFill>
                  <a:srgbClr val="000000"/>
                </a:solidFill>
              </a:rPr>
              <a:t>Сказаться</a:t>
            </a:r>
          </a:p>
          <a:p>
            <a:endParaRPr lang="ru-RU" sz="900" b="1">
              <a:solidFill>
                <a:srgbClr val="000000"/>
              </a:solidFill>
            </a:endParaRPr>
          </a:p>
          <a:p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29905" name="AutoShape 209"/>
          <p:cNvSpPr>
            <a:spLocks noChangeArrowheads="1"/>
          </p:cNvSpPr>
          <p:nvPr/>
        </p:nvSpPr>
        <p:spPr bwMode="auto">
          <a:xfrm>
            <a:off x="2052638" y="1989138"/>
            <a:ext cx="2087562" cy="5048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900" b="1">
                <a:solidFill>
                  <a:srgbClr val="000000"/>
                </a:solidFill>
              </a:rPr>
              <a:t>Объяснить Прояснить Изъяснить</a:t>
            </a:r>
          </a:p>
          <a:p>
            <a:r>
              <a:rPr lang="ru-RU" sz="900" b="1">
                <a:solidFill>
                  <a:srgbClr val="000000"/>
                </a:solidFill>
              </a:rPr>
              <a:t>Выяснить Уяснить  Ясно</a:t>
            </a:r>
          </a:p>
          <a:p>
            <a:r>
              <a:rPr lang="ru-RU" sz="900" b="1">
                <a:solidFill>
                  <a:srgbClr val="000000"/>
                </a:solidFill>
              </a:rPr>
              <a:t>Ясный</a:t>
            </a:r>
          </a:p>
        </p:txBody>
      </p:sp>
      <p:sp>
        <p:nvSpPr>
          <p:cNvPr id="29906" name="Line 210"/>
          <p:cNvSpPr>
            <a:spLocks noChangeShapeType="1"/>
          </p:cNvSpPr>
          <p:nvPr/>
        </p:nvSpPr>
        <p:spPr bwMode="auto">
          <a:xfrm flipH="1" flipV="1">
            <a:off x="2124075" y="4868863"/>
            <a:ext cx="71438" cy="288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907" name="Line 211"/>
          <p:cNvSpPr>
            <a:spLocks noChangeShapeType="1"/>
          </p:cNvSpPr>
          <p:nvPr/>
        </p:nvSpPr>
        <p:spPr bwMode="auto">
          <a:xfrm flipH="1" flipV="1">
            <a:off x="2555875" y="3644900"/>
            <a:ext cx="215900" cy="11525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908" name="Line 212"/>
          <p:cNvSpPr>
            <a:spLocks noChangeShapeType="1"/>
          </p:cNvSpPr>
          <p:nvPr/>
        </p:nvSpPr>
        <p:spPr bwMode="auto">
          <a:xfrm flipV="1">
            <a:off x="3203575" y="3357563"/>
            <a:ext cx="0" cy="1079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910" name="Line 214"/>
          <p:cNvSpPr>
            <a:spLocks noChangeShapeType="1"/>
          </p:cNvSpPr>
          <p:nvPr/>
        </p:nvSpPr>
        <p:spPr bwMode="auto">
          <a:xfrm flipV="1">
            <a:off x="3852863" y="2492375"/>
            <a:ext cx="0" cy="15843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911" name="AutoShape 215"/>
          <p:cNvSpPr>
            <a:spLocks noChangeArrowheads="1"/>
          </p:cNvSpPr>
          <p:nvPr/>
        </p:nvSpPr>
        <p:spPr bwMode="auto">
          <a:xfrm>
            <a:off x="3563938" y="1700213"/>
            <a:ext cx="1800225" cy="28733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900" b="1">
                <a:solidFill>
                  <a:srgbClr val="000000"/>
                </a:solidFill>
              </a:rPr>
              <a:t>Общество Общий Общение</a:t>
            </a:r>
          </a:p>
          <a:p>
            <a:r>
              <a:rPr lang="ru-RU" sz="900" b="1">
                <a:solidFill>
                  <a:srgbClr val="000000"/>
                </a:solidFill>
              </a:rPr>
              <a:t>Община  Общо Сообщение </a:t>
            </a:r>
          </a:p>
        </p:txBody>
      </p:sp>
      <p:sp>
        <p:nvSpPr>
          <p:cNvPr id="29912" name="AutoShape 216"/>
          <p:cNvSpPr>
            <a:spLocks noChangeArrowheads="1"/>
          </p:cNvSpPr>
          <p:nvPr/>
        </p:nvSpPr>
        <p:spPr bwMode="auto">
          <a:xfrm>
            <a:off x="4860925" y="1989138"/>
            <a:ext cx="2303463" cy="50323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900" b="1">
                <a:solidFill>
                  <a:srgbClr val="000000"/>
                </a:solidFill>
              </a:rPr>
              <a:t>Молить Умолять Моление</a:t>
            </a:r>
          </a:p>
          <a:p>
            <a:r>
              <a:rPr lang="ru-RU" sz="900" b="1">
                <a:solidFill>
                  <a:srgbClr val="000000"/>
                </a:solidFill>
              </a:rPr>
              <a:t>Молебен Молитва Обмолвиться</a:t>
            </a:r>
          </a:p>
          <a:p>
            <a:r>
              <a:rPr lang="ru-RU" sz="900" b="1">
                <a:solidFill>
                  <a:srgbClr val="000000"/>
                </a:solidFill>
              </a:rPr>
              <a:t>Молва</a:t>
            </a:r>
          </a:p>
        </p:txBody>
      </p:sp>
      <p:sp>
        <p:nvSpPr>
          <p:cNvPr id="29913" name="AutoShape 217"/>
          <p:cNvSpPr>
            <a:spLocks noChangeArrowheads="1"/>
          </p:cNvSpPr>
          <p:nvPr/>
        </p:nvSpPr>
        <p:spPr bwMode="auto">
          <a:xfrm>
            <a:off x="5292725" y="2492375"/>
            <a:ext cx="1223963" cy="9366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900" b="1" dirty="0">
                <a:solidFill>
                  <a:srgbClr val="000000"/>
                </a:solidFill>
              </a:rPr>
              <a:t>Снести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Перенести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Пронести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Вынести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Занести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Нести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Носить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29914" name="AutoShape 218"/>
          <p:cNvSpPr>
            <a:spLocks noChangeArrowheads="1"/>
          </p:cNvSpPr>
          <p:nvPr/>
        </p:nvSpPr>
        <p:spPr bwMode="auto">
          <a:xfrm>
            <a:off x="6516688" y="2492375"/>
            <a:ext cx="1223962" cy="11525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400" b="1">
                <a:solidFill>
                  <a:srgbClr val="000000"/>
                </a:solidFill>
              </a:rPr>
              <a:t>Глагол</a:t>
            </a:r>
          </a:p>
        </p:txBody>
      </p:sp>
      <p:sp>
        <p:nvSpPr>
          <p:cNvPr id="29915" name="AutoShape 219"/>
          <p:cNvSpPr>
            <a:spLocks noChangeArrowheads="1"/>
          </p:cNvSpPr>
          <p:nvPr/>
        </p:nvSpPr>
        <p:spPr bwMode="auto">
          <a:xfrm>
            <a:off x="6786578" y="3786190"/>
            <a:ext cx="1143008" cy="93821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000" b="1" dirty="0">
                <a:solidFill>
                  <a:srgbClr val="000000"/>
                </a:solidFill>
              </a:rPr>
              <a:t>Глас</a:t>
            </a:r>
          </a:p>
          <a:p>
            <a:r>
              <a:rPr lang="ru-RU" sz="1000" b="1" dirty="0">
                <a:solidFill>
                  <a:srgbClr val="000000"/>
                </a:solidFill>
              </a:rPr>
              <a:t>(Голос)</a:t>
            </a:r>
          </a:p>
          <a:p>
            <a:r>
              <a:rPr lang="ru-RU" sz="1000" b="1" dirty="0">
                <a:solidFill>
                  <a:srgbClr val="000000"/>
                </a:solidFill>
              </a:rPr>
              <a:t>Глашатай</a:t>
            </a:r>
          </a:p>
          <a:p>
            <a:r>
              <a:rPr lang="ru-RU" sz="1000" b="1" dirty="0">
                <a:solidFill>
                  <a:srgbClr val="000000"/>
                </a:solidFill>
              </a:rPr>
              <a:t>Оглашение</a:t>
            </a:r>
          </a:p>
          <a:p>
            <a:r>
              <a:rPr lang="ru-RU" sz="1000" b="1" dirty="0">
                <a:solidFill>
                  <a:srgbClr val="000000"/>
                </a:solidFill>
              </a:rPr>
              <a:t>Оглашенный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9917" name="Line 221"/>
          <p:cNvSpPr>
            <a:spLocks noChangeShapeType="1"/>
          </p:cNvSpPr>
          <p:nvPr/>
        </p:nvSpPr>
        <p:spPr bwMode="auto">
          <a:xfrm flipV="1">
            <a:off x="4500563" y="1989138"/>
            <a:ext cx="0" cy="172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918" name="Line 222"/>
          <p:cNvSpPr>
            <a:spLocks noChangeShapeType="1"/>
          </p:cNvSpPr>
          <p:nvPr/>
        </p:nvSpPr>
        <p:spPr bwMode="auto">
          <a:xfrm flipV="1">
            <a:off x="5076825" y="2492375"/>
            <a:ext cx="0" cy="15843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919" name="Line 223"/>
          <p:cNvSpPr>
            <a:spLocks noChangeShapeType="1"/>
          </p:cNvSpPr>
          <p:nvPr/>
        </p:nvSpPr>
        <p:spPr bwMode="auto">
          <a:xfrm flipV="1">
            <a:off x="5867400" y="3429000"/>
            <a:ext cx="0" cy="10080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920" name="Line 224"/>
          <p:cNvSpPr>
            <a:spLocks noChangeShapeType="1"/>
          </p:cNvSpPr>
          <p:nvPr/>
        </p:nvSpPr>
        <p:spPr bwMode="auto">
          <a:xfrm flipV="1">
            <a:off x="6443663" y="3644900"/>
            <a:ext cx="215900" cy="11525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921" name="Line 225"/>
          <p:cNvSpPr>
            <a:spLocks noChangeShapeType="1"/>
          </p:cNvSpPr>
          <p:nvPr/>
        </p:nvSpPr>
        <p:spPr bwMode="auto">
          <a:xfrm flipV="1">
            <a:off x="6948488" y="4724400"/>
            <a:ext cx="71437" cy="4333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922" name="AutoShape 226"/>
          <p:cNvSpPr>
            <a:spLocks noChangeArrowheads="1"/>
          </p:cNvSpPr>
          <p:nvPr/>
        </p:nvSpPr>
        <p:spPr bwMode="auto">
          <a:xfrm>
            <a:off x="1619250" y="188913"/>
            <a:ext cx="1238238" cy="1557337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900" b="1" dirty="0">
                <a:solidFill>
                  <a:srgbClr val="000000"/>
                </a:solidFill>
              </a:rPr>
              <a:t>Пересказ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Подсказка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Предсказатель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Предсказание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Пересказчик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Рассказ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Рассказчик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Сказ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Сказка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Сказание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Сказитель</a:t>
            </a:r>
          </a:p>
        </p:txBody>
      </p:sp>
      <p:sp>
        <p:nvSpPr>
          <p:cNvPr id="29923" name="AutoShape 227"/>
          <p:cNvSpPr>
            <a:spLocks noChangeArrowheads="1"/>
          </p:cNvSpPr>
          <p:nvPr/>
        </p:nvSpPr>
        <p:spPr bwMode="auto">
          <a:xfrm>
            <a:off x="3071802" y="188913"/>
            <a:ext cx="928694" cy="122555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900" b="1" dirty="0">
                <a:solidFill>
                  <a:srgbClr val="000000"/>
                </a:solidFill>
              </a:rPr>
              <a:t>Говор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Разговор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Поговорка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Заговор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Заговорщик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переговоры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Приговор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Выговор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Сговор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29924" name="Line 228"/>
          <p:cNvSpPr>
            <a:spLocks noChangeShapeType="1"/>
          </p:cNvSpPr>
          <p:nvPr/>
        </p:nvSpPr>
        <p:spPr bwMode="auto">
          <a:xfrm flipV="1">
            <a:off x="1403350" y="2420938"/>
            <a:ext cx="0" cy="1295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925" name="Line 229"/>
          <p:cNvSpPr>
            <a:spLocks noChangeShapeType="1"/>
          </p:cNvSpPr>
          <p:nvPr/>
        </p:nvSpPr>
        <p:spPr bwMode="auto">
          <a:xfrm flipV="1">
            <a:off x="1403350" y="1700213"/>
            <a:ext cx="360363" cy="7207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926" name="Line 230"/>
          <p:cNvSpPr>
            <a:spLocks noChangeShapeType="1"/>
          </p:cNvSpPr>
          <p:nvPr/>
        </p:nvSpPr>
        <p:spPr bwMode="auto">
          <a:xfrm flipV="1">
            <a:off x="1908175" y="1916113"/>
            <a:ext cx="0" cy="5762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927" name="Line 231"/>
          <p:cNvSpPr>
            <a:spLocks noChangeShapeType="1"/>
          </p:cNvSpPr>
          <p:nvPr/>
        </p:nvSpPr>
        <p:spPr bwMode="auto">
          <a:xfrm flipV="1">
            <a:off x="1908175" y="1844675"/>
            <a:ext cx="935038" cy="714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928" name="Line 232"/>
          <p:cNvSpPr>
            <a:spLocks noChangeShapeType="1"/>
          </p:cNvSpPr>
          <p:nvPr/>
        </p:nvSpPr>
        <p:spPr bwMode="auto">
          <a:xfrm flipV="1">
            <a:off x="2843212" y="1285860"/>
            <a:ext cx="371465" cy="55881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929" name="AutoShape 233"/>
          <p:cNvSpPr>
            <a:spLocks noChangeArrowheads="1"/>
          </p:cNvSpPr>
          <p:nvPr/>
        </p:nvSpPr>
        <p:spPr bwMode="auto">
          <a:xfrm>
            <a:off x="4286248" y="188913"/>
            <a:ext cx="857256" cy="8636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900" b="1" dirty="0">
              <a:solidFill>
                <a:srgbClr val="000000"/>
              </a:solidFill>
            </a:endParaRPr>
          </a:p>
          <a:p>
            <a:r>
              <a:rPr lang="ru-RU" sz="900" b="1" dirty="0">
                <a:solidFill>
                  <a:srgbClr val="000000"/>
                </a:solidFill>
              </a:rPr>
              <a:t>Объяснение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Прояснение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Изъяснение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Выяснение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Уяснение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Ясность </a:t>
            </a:r>
          </a:p>
          <a:p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29930" name="Line 234"/>
          <p:cNvSpPr>
            <a:spLocks noChangeShapeType="1"/>
          </p:cNvSpPr>
          <p:nvPr/>
        </p:nvSpPr>
        <p:spPr bwMode="auto">
          <a:xfrm flipV="1">
            <a:off x="3203575" y="1000108"/>
            <a:ext cx="1154111" cy="9890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931" name="AutoShape 235"/>
          <p:cNvSpPr>
            <a:spLocks noChangeArrowheads="1"/>
          </p:cNvSpPr>
          <p:nvPr/>
        </p:nvSpPr>
        <p:spPr bwMode="auto">
          <a:xfrm>
            <a:off x="6500826" y="620713"/>
            <a:ext cx="1143008" cy="1008062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900" b="1" dirty="0">
                <a:solidFill>
                  <a:srgbClr val="000000"/>
                </a:solidFill>
              </a:rPr>
              <a:t>Просить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Переспросить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Выспросить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Запросить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Расспросить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Испросить</a:t>
            </a:r>
          </a:p>
        </p:txBody>
      </p:sp>
      <p:sp>
        <p:nvSpPr>
          <p:cNvPr id="29932" name="Line 236"/>
          <p:cNvSpPr>
            <a:spLocks noChangeShapeType="1"/>
          </p:cNvSpPr>
          <p:nvPr/>
        </p:nvSpPr>
        <p:spPr bwMode="auto">
          <a:xfrm flipV="1">
            <a:off x="6516688" y="1628775"/>
            <a:ext cx="0" cy="3603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933" name="AutoShape 237"/>
          <p:cNvSpPr>
            <a:spLocks noChangeArrowheads="1"/>
          </p:cNvSpPr>
          <p:nvPr/>
        </p:nvSpPr>
        <p:spPr bwMode="auto">
          <a:xfrm>
            <a:off x="5286380" y="476250"/>
            <a:ext cx="857256" cy="6477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900" b="1" dirty="0">
                <a:solidFill>
                  <a:srgbClr val="000000"/>
                </a:solidFill>
              </a:rPr>
              <a:t>Спрос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Просьба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Проситель</a:t>
            </a:r>
          </a:p>
          <a:p>
            <a:r>
              <a:rPr lang="ru-RU" sz="900" b="1" dirty="0">
                <a:solidFill>
                  <a:srgbClr val="000000"/>
                </a:solidFill>
              </a:rPr>
              <a:t>Запрос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29934" name="Line 238"/>
          <p:cNvSpPr>
            <a:spLocks noChangeShapeType="1"/>
          </p:cNvSpPr>
          <p:nvPr/>
        </p:nvSpPr>
        <p:spPr bwMode="auto">
          <a:xfrm flipH="1" flipV="1">
            <a:off x="6143635" y="1142983"/>
            <a:ext cx="357191" cy="28575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63" name="Прямая со стрелкой 62"/>
          <p:cNvCxnSpPr>
            <a:stCxn id="29857" idx="0"/>
          </p:cNvCxnSpPr>
          <p:nvPr/>
        </p:nvCxnSpPr>
        <p:spPr>
          <a:xfrm rot="5400000" flipH="1" flipV="1">
            <a:off x="8097864" y="4395785"/>
            <a:ext cx="584193" cy="650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2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9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9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9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9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9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2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9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98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9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9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9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9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9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9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9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9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9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9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9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9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9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9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9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9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9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29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29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29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29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29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2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2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29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29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9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29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2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29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29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29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29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2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2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2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2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29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29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29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2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2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2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29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29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29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29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2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2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9000"/>
                            </p:stCondLst>
                            <p:childTnLst>
                              <p:par>
                                <p:cTn id="2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29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29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2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2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2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2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2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000"/>
                                        <p:tgtEl>
                                          <p:spTgt spid="2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2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2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2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2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000"/>
                                        <p:tgtEl>
                                          <p:spTgt spid="2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2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53" grpId="0" animBg="1"/>
      <p:bldP spid="29857" grpId="0" animBg="1"/>
      <p:bldP spid="29858" grpId="0" animBg="1"/>
      <p:bldP spid="29859" grpId="0" animBg="1"/>
      <p:bldP spid="29860" grpId="0" animBg="1"/>
      <p:bldP spid="29861" grpId="0" animBg="1"/>
      <p:bldP spid="29868" grpId="0" animBg="1"/>
      <p:bldP spid="29869" grpId="0" animBg="1"/>
      <p:bldP spid="29870" grpId="0" animBg="1"/>
      <p:bldP spid="29871" grpId="0" animBg="1"/>
      <p:bldP spid="29872" grpId="0" animBg="1"/>
      <p:bldP spid="29873" grpId="0" animBg="1"/>
      <p:bldP spid="29874" grpId="0" animBg="1"/>
      <p:bldP spid="29875" grpId="0" animBg="1"/>
      <p:bldP spid="29876" grpId="0" animBg="1"/>
      <p:bldP spid="29877" grpId="0" animBg="1"/>
      <p:bldP spid="29878" grpId="0" animBg="1"/>
      <p:bldP spid="29879" grpId="0" animBg="1"/>
      <p:bldP spid="29880" grpId="0" animBg="1"/>
      <p:bldP spid="29891" grpId="0" animBg="1"/>
      <p:bldP spid="29893" grpId="0" animBg="1"/>
      <p:bldP spid="29894" grpId="0" animBg="1"/>
      <p:bldP spid="29895" grpId="0" animBg="1"/>
      <p:bldP spid="29896" grpId="0" animBg="1"/>
      <p:bldP spid="29897" grpId="0" animBg="1"/>
      <p:bldP spid="29898" grpId="0" animBg="1"/>
      <p:bldP spid="29899" grpId="0" animBg="1"/>
      <p:bldP spid="29900" grpId="0" animBg="1"/>
      <p:bldP spid="29901" grpId="0" animBg="1"/>
      <p:bldP spid="29902" grpId="0" animBg="1"/>
      <p:bldP spid="29904" grpId="0" animBg="1"/>
      <p:bldP spid="29905" grpId="0" animBg="1"/>
      <p:bldP spid="29906" grpId="0" animBg="1"/>
      <p:bldP spid="29907" grpId="0" animBg="1"/>
      <p:bldP spid="29908" grpId="0" animBg="1"/>
      <p:bldP spid="29910" grpId="0" animBg="1"/>
      <p:bldP spid="29911" grpId="0" animBg="1"/>
      <p:bldP spid="29912" grpId="0" animBg="1"/>
      <p:bldP spid="29913" grpId="0" animBg="1"/>
      <p:bldP spid="29914" grpId="0" animBg="1"/>
      <p:bldP spid="29915" grpId="0" animBg="1"/>
      <p:bldP spid="29917" grpId="0" animBg="1"/>
      <p:bldP spid="29918" grpId="0" animBg="1"/>
      <p:bldP spid="29919" grpId="0" animBg="1"/>
      <p:bldP spid="29920" grpId="0" animBg="1"/>
      <p:bldP spid="29921" grpId="0" animBg="1"/>
      <p:bldP spid="29922" grpId="0" animBg="1"/>
      <p:bldP spid="29923" grpId="0" animBg="1"/>
      <p:bldP spid="29924" grpId="0" animBg="1"/>
      <p:bldP spid="29925" grpId="0" animBg="1"/>
      <p:bldP spid="29926" grpId="0" animBg="1"/>
      <p:bldP spid="29927" grpId="0" animBg="1"/>
      <p:bldP spid="29928" grpId="0" animBg="1"/>
      <p:bldP spid="29929" grpId="0" animBg="1"/>
      <p:bldP spid="29930" grpId="0" animBg="1"/>
      <p:bldP spid="29931" grpId="0" animBg="1"/>
      <p:bldP spid="29932" grpId="0" animBg="1"/>
      <p:bldP spid="29933" grpId="0" animBg="1"/>
      <p:bldP spid="299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10"/>
          <p:cNvSpPr>
            <a:spLocks noChangeArrowheads="1"/>
          </p:cNvSpPr>
          <p:nvPr/>
        </p:nvSpPr>
        <p:spPr bwMode="auto">
          <a:xfrm>
            <a:off x="3132138" y="5876925"/>
            <a:ext cx="3314700" cy="7921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rgbClr val="76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600" b="1" i="1">
                <a:latin typeface="Verdana" pitchFamily="34" charset="0"/>
              </a:rPr>
              <a:t>Совесть</a:t>
            </a:r>
            <a:endParaRPr lang="ru-RU" sz="1800">
              <a:latin typeface="Arial" charset="0"/>
            </a:endParaRPr>
          </a:p>
        </p:txBody>
      </p:sp>
      <p:sp>
        <p:nvSpPr>
          <p:cNvPr id="13315" name="Oval 11"/>
          <p:cNvSpPr>
            <a:spLocks noChangeArrowheads="1"/>
          </p:cNvSpPr>
          <p:nvPr/>
        </p:nvSpPr>
        <p:spPr bwMode="auto">
          <a:xfrm>
            <a:off x="2987675" y="5084763"/>
            <a:ext cx="3600450" cy="649287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200" b="1" i="1">
                <a:latin typeface="Arial" charset="0"/>
              </a:rPr>
              <a:t>Вещий</a:t>
            </a:r>
            <a:endParaRPr lang="ru-RU" sz="1800">
              <a:latin typeface="Arial" charset="0"/>
            </a:endParaRPr>
          </a:p>
        </p:txBody>
      </p:sp>
      <p:sp>
        <p:nvSpPr>
          <p:cNvPr id="13316" name="AutoShape 12"/>
          <p:cNvSpPr>
            <a:spLocks noChangeArrowheads="1"/>
          </p:cNvSpPr>
          <p:nvPr/>
        </p:nvSpPr>
        <p:spPr bwMode="auto">
          <a:xfrm>
            <a:off x="2268538" y="4005263"/>
            <a:ext cx="51117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1800" b="1">
                <a:latin typeface="Arial" charset="0"/>
              </a:rPr>
              <a:t>Вещун</a:t>
            </a:r>
            <a:endParaRPr lang="en-US" sz="1800" b="1">
              <a:latin typeface="Arial" charset="0"/>
            </a:endParaRPr>
          </a:p>
          <a:p>
            <a:pPr algn="l"/>
            <a:r>
              <a:rPr lang="ru-RU" sz="1800" b="1">
                <a:latin typeface="Arial" charset="0"/>
              </a:rPr>
              <a:t>Увещевать. Совещание. Совет. Советник</a:t>
            </a:r>
          </a:p>
          <a:p>
            <a:pPr algn="l"/>
            <a:endParaRPr lang="ru-RU" sz="1800">
              <a:latin typeface="Arial" charset="0"/>
            </a:endParaRPr>
          </a:p>
        </p:txBody>
      </p:sp>
      <p:sp>
        <p:nvSpPr>
          <p:cNvPr id="13317" name="AutoShape 16"/>
          <p:cNvSpPr>
            <a:spLocks noChangeArrowheads="1"/>
          </p:cNvSpPr>
          <p:nvPr/>
        </p:nvSpPr>
        <p:spPr bwMode="auto">
          <a:xfrm>
            <a:off x="1619250" y="2205038"/>
            <a:ext cx="2449513" cy="800100"/>
          </a:xfrm>
          <a:prstGeom prst="roundRect">
            <a:avLst>
              <a:gd name="adj" fmla="val 16667"/>
            </a:avLst>
          </a:prstGeom>
          <a:solidFill>
            <a:srgbClr val="7621B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200" b="1" i="1" u="sng"/>
              <a:t>Мудрый</a:t>
            </a:r>
          </a:p>
          <a:p>
            <a:r>
              <a:rPr lang="ru-RU" sz="2200"/>
              <a:t>Мудрость</a:t>
            </a:r>
            <a:endParaRPr lang="ru-RU" sz="1800"/>
          </a:p>
        </p:txBody>
      </p:sp>
      <p:sp>
        <p:nvSpPr>
          <p:cNvPr id="13318" name="AutoShape 17"/>
          <p:cNvSpPr>
            <a:spLocks noChangeArrowheads="1"/>
          </p:cNvSpPr>
          <p:nvPr/>
        </p:nvSpPr>
        <p:spPr bwMode="auto">
          <a:xfrm>
            <a:off x="5292725" y="2276475"/>
            <a:ext cx="2540000" cy="766763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r>
              <a:rPr lang="ru-RU" sz="2200" b="1" i="1" u="sng"/>
              <a:t>Рок</a:t>
            </a:r>
          </a:p>
          <a:p>
            <a:r>
              <a:rPr lang="ru-RU" sz="2200"/>
              <a:t>Роковой</a:t>
            </a:r>
            <a:endParaRPr lang="ru-RU" sz="1800"/>
          </a:p>
        </p:txBody>
      </p:sp>
      <p:sp>
        <p:nvSpPr>
          <p:cNvPr id="13319" name="AutoShape 33"/>
          <p:cNvSpPr>
            <a:spLocks noChangeArrowheads="1"/>
          </p:cNvSpPr>
          <p:nvPr/>
        </p:nvSpPr>
        <p:spPr bwMode="auto">
          <a:xfrm>
            <a:off x="179388" y="188913"/>
            <a:ext cx="3960812" cy="1871662"/>
          </a:xfrm>
          <a:prstGeom prst="roundRect">
            <a:avLst>
              <a:gd name="adj" fmla="val 16667"/>
            </a:avLst>
          </a:prstGeom>
          <a:solidFill>
            <a:srgbClr val="7621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800" b="1" i="1" u="sng"/>
              <a:t>Умный.</a:t>
            </a:r>
            <a:r>
              <a:rPr lang="ru-RU" sz="1800" b="1" i="1"/>
              <a:t> Умение.</a:t>
            </a:r>
          </a:p>
          <a:p>
            <a:r>
              <a:rPr lang="ru-RU" sz="1800" b="1" i="1"/>
              <a:t>    Ум. Умелец.</a:t>
            </a:r>
          </a:p>
          <a:p>
            <a:r>
              <a:rPr lang="ru-RU" sz="1800" b="1" i="1"/>
              <a:t>Разумный. Разум.</a:t>
            </a:r>
          </a:p>
          <a:p>
            <a:r>
              <a:rPr lang="ru-RU" sz="1800" b="1" i="1"/>
              <a:t>Разумение.</a:t>
            </a:r>
          </a:p>
        </p:txBody>
      </p:sp>
      <p:sp>
        <p:nvSpPr>
          <p:cNvPr id="13320" name="AutoShape 34"/>
          <p:cNvSpPr>
            <a:spLocks noChangeArrowheads="1"/>
          </p:cNvSpPr>
          <p:nvPr/>
        </p:nvSpPr>
        <p:spPr bwMode="auto">
          <a:xfrm>
            <a:off x="5219700" y="260350"/>
            <a:ext cx="3673475" cy="1800225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800" b="1" i="1" u="sng">
                <a:latin typeface="Arial" charset="0"/>
              </a:rPr>
              <a:t>Судьба.</a:t>
            </a:r>
            <a:endParaRPr lang="ru-RU" sz="1800" b="1" i="1">
              <a:latin typeface="Arial" charset="0"/>
            </a:endParaRPr>
          </a:p>
          <a:p>
            <a:r>
              <a:rPr lang="ru-RU" sz="1800" b="1" i="1">
                <a:latin typeface="Arial" charset="0"/>
              </a:rPr>
              <a:t>Рассудок. Рассудить.  </a:t>
            </a:r>
          </a:p>
          <a:p>
            <a:r>
              <a:rPr lang="ru-RU" sz="1800" b="1" i="1">
                <a:latin typeface="Arial" charset="0"/>
              </a:rPr>
              <a:t>Судья. Судить. Суд.</a:t>
            </a:r>
          </a:p>
          <a:p>
            <a:r>
              <a:rPr lang="ru-RU" sz="1800" b="1" i="1">
                <a:latin typeface="Arial" charset="0"/>
              </a:rPr>
              <a:t>Судьбоносный.</a:t>
            </a:r>
          </a:p>
        </p:txBody>
      </p:sp>
      <p:sp>
        <p:nvSpPr>
          <p:cNvPr id="13321" name="AutoShape 35"/>
          <p:cNvSpPr>
            <a:spLocks noChangeArrowheads="1"/>
          </p:cNvSpPr>
          <p:nvPr/>
        </p:nvSpPr>
        <p:spPr bwMode="auto">
          <a:xfrm>
            <a:off x="2268538" y="3213100"/>
            <a:ext cx="2159000" cy="431800"/>
          </a:xfrm>
          <a:prstGeom prst="roundRect">
            <a:avLst>
              <a:gd name="adj" fmla="val 16667"/>
            </a:avLst>
          </a:prstGeom>
          <a:solidFill>
            <a:srgbClr val="7621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/>
              <a:t>Мудрец</a:t>
            </a:r>
          </a:p>
        </p:txBody>
      </p:sp>
      <p:sp>
        <p:nvSpPr>
          <p:cNvPr id="13322" name="AutoShape 36"/>
          <p:cNvSpPr>
            <a:spLocks noChangeArrowheads="1"/>
          </p:cNvSpPr>
          <p:nvPr/>
        </p:nvSpPr>
        <p:spPr bwMode="auto">
          <a:xfrm>
            <a:off x="5148263" y="3213100"/>
            <a:ext cx="2159000" cy="4318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/>
              <a:t>Пророк</a:t>
            </a:r>
          </a:p>
        </p:txBody>
      </p:sp>
      <p:sp>
        <p:nvSpPr>
          <p:cNvPr id="13323" name="Line 20"/>
          <p:cNvSpPr>
            <a:spLocks noChangeShapeType="1"/>
          </p:cNvSpPr>
          <p:nvPr/>
        </p:nvSpPr>
        <p:spPr bwMode="auto">
          <a:xfrm flipV="1">
            <a:off x="4787900" y="57340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22"/>
          <p:cNvSpPr>
            <a:spLocks noChangeShapeType="1"/>
          </p:cNvSpPr>
          <p:nvPr/>
        </p:nvSpPr>
        <p:spPr bwMode="auto">
          <a:xfrm flipV="1">
            <a:off x="4787900" y="494188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Line 23"/>
          <p:cNvSpPr>
            <a:spLocks noChangeShapeType="1"/>
          </p:cNvSpPr>
          <p:nvPr/>
        </p:nvSpPr>
        <p:spPr bwMode="auto">
          <a:xfrm flipV="1">
            <a:off x="3419475" y="37163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Line 25"/>
          <p:cNvSpPr>
            <a:spLocks noChangeShapeType="1"/>
          </p:cNvSpPr>
          <p:nvPr/>
        </p:nvSpPr>
        <p:spPr bwMode="auto">
          <a:xfrm flipV="1">
            <a:off x="6372225" y="37163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Line 26"/>
          <p:cNvSpPr>
            <a:spLocks noChangeShapeType="1"/>
          </p:cNvSpPr>
          <p:nvPr/>
        </p:nvSpPr>
        <p:spPr bwMode="auto">
          <a:xfrm flipV="1">
            <a:off x="3059113" y="29972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Line 28"/>
          <p:cNvSpPr>
            <a:spLocks noChangeShapeType="1"/>
          </p:cNvSpPr>
          <p:nvPr/>
        </p:nvSpPr>
        <p:spPr bwMode="auto">
          <a:xfrm flipV="1">
            <a:off x="6516688" y="30686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Line 29"/>
          <p:cNvSpPr>
            <a:spLocks noChangeShapeType="1"/>
          </p:cNvSpPr>
          <p:nvPr/>
        </p:nvSpPr>
        <p:spPr bwMode="auto">
          <a:xfrm flipV="1">
            <a:off x="6804025" y="20605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31"/>
          <p:cNvSpPr>
            <a:spLocks noChangeShapeType="1"/>
          </p:cNvSpPr>
          <p:nvPr/>
        </p:nvSpPr>
        <p:spPr bwMode="auto">
          <a:xfrm flipV="1">
            <a:off x="2555875" y="20605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57826"/>
            <a:ext cx="8183880" cy="677214"/>
          </a:xfrm>
        </p:spPr>
        <p:txBody>
          <a:bodyPr/>
          <a:lstStyle/>
          <a:p>
            <a:pPr algn="ctr"/>
            <a:r>
              <a:rPr lang="ru-RU" dirty="0" smtClean="0"/>
              <a:t>Об актуальности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9891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2002 г.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№ 13-51-28/13 Письмо Министерства образования Российской Федерации от 2 апреля 2002 г. «О повышении воспитательного потенциала общеобразовательного процесса в общеобразовательном учреждении".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2010 год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федеральном уровне принята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«Концепция  духовно-нравственного развития и воспитания личности гражданина России»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57826"/>
            <a:ext cx="8183880" cy="114300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i="1" dirty="0" smtClean="0">
                <a:solidFill>
                  <a:srgbClr val="1B1597"/>
                </a:solidFill>
              </a:rPr>
              <a:t>ОТКРЫВАЕМ ТАЙНУ СЛОВА </a:t>
            </a:r>
            <a:br>
              <a:rPr lang="ru-RU" sz="3600" b="1" i="1" dirty="0" smtClean="0">
                <a:solidFill>
                  <a:srgbClr val="1B1597"/>
                </a:solidFill>
              </a:rPr>
            </a:br>
            <a:r>
              <a:rPr lang="ru-RU" sz="3600" b="1" i="1" dirty="0" smtClean="0">
                <a:solidFill>
                  <a:srgbClr val="1B1597"/>
                </a:solidFill>
              </a:rPr>
              <a:t>«ВЕЩИЙ</a:t>
            </a:r>
            <a:r>
              <a:rPr lang="ru-RU" b="1" i="1" dirty="0" smtClean="0">
                <a:solidFill>
                  <a:srgbClr val="1B1597"/>
                </a:solidFill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428604"/>
            <a:ext cx="8286808" cy="4857784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- </a:t>
            </a:r>
            <a:r>
              <a:rPr lang="ru-RU" sz="3600" b="1" i="1" dirty="0" smtClean="0">
                <a:solidFill>
                  <a:srgbClr val="002060"/>
                </a:solidFill>
              </a:rPr>
              <a:t>Совесть </a:t>
            </a:r>
            <a:r>
              <a:rPr lang="ru-RU" sz="3600" dirty="0" smtClean="0">
                <a:solidFill>
                  <a:srgbClr val="002060"/>
                </a:solidFill>
              </a:rPr>
              <a:t>– вещий (общий) закон, по которому должно жить общество.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-</a:t>
            </a:r>
            <a:r>
              <a:rPr lang="ru-RU" sz="3600" b="1" i="1" dirty="0" smtClean="0">
                <a:solidFill>
                  <a:srgbClr val="002060"/>
                </a:solidFill>
              </a:rPr>
              <a:t>Совесть</a:t>
            </a:r>
            <a:r>
              <a:rPr lang="ru-RU" sz="3600" dirty="0" smtClean="0">
                <a:solidFill>
                  <a:srgbClr val="002060"/>
                </a:solidFill>
              </a:rPr>
              <a:t> – помогает провидеть будущее (прорицатель, предсказатель.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rgbClr val="002060"/>
                </a:solidFill>
              </a:rPr>
              <a:t>- Совесть </a:t>
            </a:r>
            <a:r>
              <a:rPr lang="ru-RU" sz="3600" dirty="0" smtClean="0">
                <a:solidFill>
                  <a:srgbClr val="002060"/>
                </a:solidFill>
              </a:rPr>
              <a:t>– высшая мудрость, помогающая победить рок и строить свою судьбу по законам разума, рассудка.  </a:t>
            </a:r>
          </a:p>
          <a:p>
            <a:pPr marL="609600" indent="-609600"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ru-RU" i="1" dirty="0" smtClean="0">
                <a:solidFill>
                  <a:srgbClr val="1B1597"/>
                </a:solidFill>
              </a:rPr>
              <a:t> </a:t>
            </a:r>
            <a:r>
              <a:rPr lang="ru-RU" sz="2200" i="1" dirty="0" smtClean="0">
                <a:solidFill>
                  <a:srgbClr val="1B1597"/>
                </a:solidFill>
              </a:rPr>
              <a:t>Прочитайте отрывок из «Закона Божьего о Совести.</a:t>
            </a:r>
            <a:r>
              <a:rPr lang="ru-RU" sz="2200" dirty="0" smtClean="0">
                <a:solidFill>
                  <a:srgbClr val="1B1597"/>
                </a:solidFill>
              </a:rPr>
              <a:t>  </a:t>
            </a:r>
            <a:br>
              <a:rPr lang="ru-RU" sz="2200" dirty="0" smtClean="0">
                <a:solidFill>
                  <a:srgbClr val="1B1597"/>
                </a:solidFill>
              </a:rPr>
            </a:br>
            <a:r>
              <a:rPr lang="ru-RU" sz="2200" dirty="0" smtClean="0">
                <a:solidFill>
                  <a:srgbClr val="1B1597"/>
                </a:solidFill>
              </a:rPr>
              <a:t>   </a:t>
            </a:r>
            <a:r>
              <a:rPr lang="ru-RU" sz="2200" i="1" dirty="0" smtClean="0">
                <a:solidFill>
                  <a:srgbClr val="1B1597"/>
                </a:solidFill>
              </a:rPr>
              <a:t>Какое предложение текста, с вашей точки зрения, самое главное? Обоснуйте свой ответ.</a:t>
            </a:r>
            <a:endParaRPr lang="ru-RU" sz="2200" dirty="0"/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357158" y="530225"/>
            <a:ext cx="8358246" cy="4541849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« Второе, чем проявляет себя дух в человеке, это – </a:t>
            </a:r>
            <a:r>
              <a:rPr lang="ru-RU" sz="2800" b="1" dirty="0" smtClean="0">
                <a:solidFill>
                  <a:srgbClr val="002060"/>
                </a:solidFill>
              </a:rPr>
              <a:t>Совесть</a:t>
            </a:r>
            <a:r>
              <a:rPr lang="ru-RU" sz="2800" dirty="0" smtClean="0">
                <a:solidFill>
                  <a:srgbClr val="002060"/>
                </a:solidFill>
              </a:rPr>
              <a:t>. Совесть указывает человеку, что угодно Богу, а что не угодно, что должно и что не должно делать. Но не только указывает, но и понуждает человека исполнять указываемое, причем за исполнение награждает утешением, а за неисполнение наказывает угрызением. </a:t>
            </a:r>
            <a:r>
              <a:rPr lang="ru-RU" sz="2800" b="1" dirty="0" smtClean="0">
                <a:solidFill>
                  <a:srgbClr val="002060"/>
                </a:solidFill>
              </a:rPr>
              <a:t>Совесть</a:t>
            </a:r>
            <a:r>
              <a:rPr lang="ru-RU" sz="2800" dirty="0" smtClean="0">
                <a:solidFill>
                  <a:srgbClr val="002060"/>
                </a:solidFill>
              </a:rPr>
              <a:t> есть наш внутренний судья – блюститель закона Божьего. Недаром наш народ называет Совесть «голосом Божьим» в душе человека», (стр. 127).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1B1597"/>
                </a:solidFill>
              </a:rPr>
              <a:t>Прочитайте отрывок из </a:t>
            </a:r>
            <a:br>
              <a:rPr lang="ru-RU" sz="2800" i="1" dirty="0" smtClean="0">
                <a:solidFill>
                  <a:srgbClr val="1B1597"/>
                </a:solidFill>
              </a:rPr>
            </a:br>
            <a:r>
              <a:rPr lang="ru-RU" sz="2800" i="1" dirty="0" smtClean="0">
                <a:solidFill>
                  <a:srgbClr val="1B1597"/>
                </a:solidFill>
              </a:rPr>
              <a:t>«Скупого рыцаря»А.С.Пушкина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0034" y="1214422"/>
            <a:ext cx="4643470" cy="481014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Когтистый зверь, </a:t>
            </a:r>
            <a:r>
              <a:rPr lang="ru-RU" dirty="0" err="1" smtClean="0">
                <a:solidFill>
                  <a:srgbClr val="002060"/>
                </a:solidFill>
              </a:rPr>
              <a:t>скребящий</a:t>
            </a:r>
            <a:r>
              <a:rPr lang="ru-RU" dirty="0" smtClean="0">
                <a:solidFill>
                  <a:srgbClr val="002060"/>
                </a:solidFill>
              </a:rPr>
              <a:t> сердце,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	                                                                                                    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Совесть.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	                            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Незваный гость, докучный собеседник,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	                           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Заимодавец грубый, эта ведьма,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	                           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От коей меркнет месяц и могилы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	                            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Смущаются и мертвых высылают…»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285860"/>
            <a:ext cx="29097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628" y="3643314"/>
            <a:ext cx="3857652" cy="302852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609600" indent="-609600" eaLnBrk="0" hangingPunct="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dirty="0" smtClean="0"/>
              <a:t>-Вспомните, что являлось высшей ценностью для скупого рыцаря?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dirty="0" smtClean="0"/>
              <a:t>- Принесло ли ему счастье богатство?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dirty="0" smtClean="0"/>
              <a:t>- Чем для скупого рыцаря является совесть?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dirty="0" smtClean="0"/>
              <a:t>-  Какие строчки  отрывка самые «страшные»? Объясните почему.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3690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468313" y="188913"/>
            <a:ext cx="82296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ru-RU" sz="2800" b="1">
                <a:solidFill>
                  <a:srgbClr val="1B159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 над содержанием сказки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85720" y="1143001"/>
            <a:ext cx="850112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Пропала совесть….и никто не догадался, что чего-то вдруг стало не доставать и что в общем жизненном оркестре перестала играть какая-то дудка. Многие даже начали чувствовать себя бодрее и свободнее… Ловчее стало подставлять ближнему ногу, удобнее льстить, пресмыкаться, обманывать… Ничто не огорчало их (людей), ничто не заставляло задуматься; и настоящее, и будущее – все, казалось, так и отдавалось им в руки, - им счастливцам…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l"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Совесть пропала вдруг, почти мгновенно! Еще вчера эта надоедливая приживалка так и мелькала перед глазами...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вдруг…ничего! Исчезли досадные признаки, а вместе с ними улеглась и та нравственная смута, которую приводила за собой обличительница-совесть…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l"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Люди остервенились; пошли грабежи и разбои, началось всеобщее разорение.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l"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 бедная совесть лежала между тем на дороге, истерзанная, оплеванная, затоптанная ногами пешеходов. Всякий швырял ее, как негодную ветошь, подальше от себя…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0"/>
            <a:ext cx="8501122" cy="6096000"/>
          </a:xfrm>
        </p:spPr>
        <p:txBody>
          <a:bodyPr/>
          <a:lstStyle/>
          <a:p>
            <a:pPr eaLnBrk="1" hangingPunct="1">
              <a:defRPr/>
            </a:pPr>
            <a:endParaRPr lang="en-US" sz="2800" b="1" i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rgbClr val="1B1597"/>
                </a:solidFill>
              </a:rPr>
              <a:t>   </a:t>
            </a:r>
            <a:r>
              <a:rPr lang="ru-RU" b="1" i="1" dirty="0" smtClean="0">
                <a:solidFill>
                  <a:srgbClr val="1B1597"/>
                </a:solidFill>
              </a:rPr>
              <a:t>Выполните задания и ответьте на</a:t>
            </a:r>
            <a:r>
              <a:rPr lang="en-US" b="1" i="1" dirty="0" smtClean="0">
                <a:solidFill>
                  <a:srgbClr val="1B1597"/>
                </a:solidFill>
              </a:rPr>
              <a:t> </a:t>
            </a:r>
            <a:r>
              <a:rPr lang="ru-RU" b="1" i="1" dirty="0" smtClean="0">
                <a:solidFill>
                  <a:srgbClr val="1B1597"/>
                </a:solidFill>
              </a:rPr>
              <a:t>вопросы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- Охарактеризуйте действие совести на человека 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buNone/>
              <a:defRPr/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- Опираясь на отрывок из сказки, нарисуйте словесный портрет людей, героев сказки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Щедрина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.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Что, с вашей точки зрения, ждет общество, состоящее из людей без совести? </a:t>
            </a:r>
          </a:p>
          <a:p>
            <a:pPr eaLnBrk="1" hangingPunct="1">
              <a:buFontTx/>
              <a:buChar char="-"/>
              <a:defRPr/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- 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Е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сть ли надежда на спасение? В ком таится эта надежда?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1B1597"/>
                </a:solidFill>
              </a:rPr>
              <a:t>И.Шмелев  «МЯТЫЙ ПАР» (отрывок). (Подготовка к ЕГЭ- задание уровня «С»)</a:t>
            </a:r>
            <a:br>
              <a:rPr lang="ru-RU" sz="2800" b="1" i="1" dirty="0" smtClean="0">
                <a:solidFill>
                  <a:srgbClr val="1B1597"/>
                </a:solidFill>
              </a:rPr>
            </a:br>
            <a:endParaRPr lang="ru-RU" sz="2800" b="1" i="1" dirty="0" smtClean="0">
              <a:solidFill>
                <a:srgbClr val="1B1597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6000760" cy="5591197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effectLst/>
              </a:rPr>
              <a:t>Все чаще  спрашиваешь  себя: пустеют люди? теряют  чувства, </a:t>
            </a:r>
            <a:r>
              <a:rPr lang="ru-RU" sz="2000" i="1" dirty="0" smtClean="0">
                <a:effectLst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effectLst/>
              </a:rPr>
              <a:t>утрачивают </a:t>
            </a:r>
            <a:r>
              <a:rPr lang="ru-RU" sz="2000" i="1" dirty="0" smtClean="0">
                <a:effectLst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способность − </a:t>
            </a:r>
            <a:r>
              <a:rPr lang="ru-RU" sz="2000" i="1" dirty="0" smtClean="0">
                <a:solidFill>
                  <a:srgbClr val="002060"/>
                </a:solidFill>
                <a:effectLst/>
              </a:rPr>
              <a:t>помнить</a:t>
            </a:r>
            <a:r>
              <a:rPr lang="ru-RU" sz="2000" i="1" dirty="0" smtClean="0">
                <a:effectLst/>
              </a:rPr>
              <a:t>?</a:t>
            </a:r>
            <a:r>
              <a:rPr lang="ru-RU" sz="2000" dirty="0" smtClean="0">
                <a:effectLst/>
              </a:rPr>
              <a:t> Ожесточается,  усыхает человек?  И приходится  отвечать,  что да,  усыхает,  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утрачивает  слух к голосу своего  «надсмотрщика» − совести,  теряет  навыки к благородству,  долгу,  любви,  даже к простой  жалости.  Это так,  какие бы случаи  исключительных душ  ни приводились.  Я сам знаю  чудесные примеры. Но если глядеть  на «большие  числа», −  печальный  вывод  неоспорим</a:t>
            </a:r>
            <a:r>
              <a:rPr lang="ru-RU" sz="2000" b="1" dirty="0" smtClean="0">
                <a:effectLst/>
              </a:rPr>
              <a:t>.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effectLst/>
              </a:rPr>
              <a:t>… Хладеем и </a:t>
            </a:r>
            <a:r>
              <a:rPr lang="ru-RU" sz="2000" dirty="0" err="1" smtClean="0">
                <a:effectLst/>
              </a:rPr>
              <a:t>равнодушничаем</a:t>
            </a:r>
            <a:r>
              <a:rPr lang="ru-RU" sz="2000" dirty="0" smtClean="0">
                <a:effectLst/>
              </a:rPr>
              <a:t>,  отмахиваемся,  стараемся «не  помнить», глушим голос  своего верного  надсмотрщика − совести,  совестливости даже.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effectLst/>
              </a:rPr>
              <a:t>…Что-то  еще даем, но эти  бесчисленные  балы,  вечера,  концерты  рассчитаны  на  приманку,  на «обмен», на − «дай − и получи». Подсчитайте,  сколько  впустую  разбрасывается  денег,  которые  для нужды и нужны!</a:t>
            </a:r>
          </a:p>
          <a:p>
            <a:pPr>
              <a:lnSpc>
                <a:spcPct val="80000"/>
              </a:lnSpc>
            </a:pPr>
            <a:endParaRPr lang="ru-RU" sz="1600" dirty="0" smtClean="0">
              <a:effectLst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38" y="1285860"/>
            <a:ext cx="2746404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333375"/>
            <a:ext cx="5638800" cy="62642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dirty="0" smtClean="0"/>
              <a:t>    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…Возьмите  самое  важное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дело наше,  на все  оценки − заботу о наших  инвалидах. И что  же видим?  Явный укор, в глаза, − нам  укор. Инвалиды  наши − «на Божьей  воле», как  птицы  небесные, − и мы  можем  с горькой  усмешкой видеть,  как  извращено  евангельское: «о завтрашнем  дне  не помышляйте».  Завтрашнего  дня  нет  у инвалидов. Это  им облегчит,  конечно, награду  на </a:t>
            </a:r>
            <a:r>
              <a:rPr lang="ru-RU" sz="1800" dirty="0" err="1" smtClean="0">
                <a:solidFill>
                  <a:schemeClr val="accent3">
                    <a:lumMod val="75000"/>
                  </a:schemeClr>
                </a:solidFill>
              </a:rPr>
              <a:t>небеси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,  а нас,  если проснется  совесть,  раздавит беспощадно,  но не исправит упущенного, − нашего преступления.  Или  мы и бояться  перестали укоров совести? Инвалиды молчат…  но вдумайтесь в их молчание,  напрягите воображение,  поменяйтесь местами  с ними… − и вы узнаете все,  и ужаснетесь.  Я не буду приводить примеров, − страшно их приводить.  Вдумчивый  человек </a:t>
            </a:r>
            <a:r>
              <a:rPr lang="ru-RU" sz="1800" i="1" dirty="0" smtClean="0">
                <a:solidFill>
                  <a:schemeClr val="accent3">
                    <a:lumMod val="75000"/>
                  </a:schemeClr>
                </a:solidFill>
              </a:rPr>
              <a:t>увидит.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   Управляющие делами инвалидов − те же инвалиды,  и они так  </a:t>
            </a:r>
            <a:r>
              <a:rPr lang="ru-RU" sz="1800" dirty="0" err="1" smtClean="0">
                <a:solidFill>
                  <a:schemeClr val="accent3">
                    <a:lumMod val="75000"/>
                  </a:schemeClr>
                </a:solidFill>
              </a:rPr>
              <a:t>совестливы-чутки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, что…  хочется им сказать:  да  будьте  же,  дорогие,  властны и  требуйте!  Все,  ведь, у вас  права!..  Знаю,  они не согласятся: они − герои,  а герои не  требуют. И вот,  молчат герои. И мы −  молчим…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628775"/>
            <a:ext cx="313213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333375"/>
            <a:ext cx="5349875" cy="65246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    </a:t>
            </a:r>
            <a:r>
              <a:rPr lang="ru-RU" sz="1800" b="1" dirty="0" smtClean="0">
                <a:solidFill>
                  <a:srgbClr val="002060"/>
                </a:solidFill>
              </a:rPr>
              <a:t>Да,  жизнь приняла  бег бешеный,  попала  в «систему  скоростей» и  мешает нам  вдуматься,  вчувствоваться,  вобрать в себя.  В </a:t>
            </a:r>
            <a:r>
              <a:rPr lang="ru-RU" sz="1800" b="1" dirty="0" err="1" smtClean="0">
                <a:solidFill>
                  <a:srgbClr val="002060"/>
                </a:solidFill>
              </a:rPr>
              <a:t>мельканьи</a:t>
            </a:r>
            <a:r>
              <a:rPr lang="ru-RU" sz="1800" b="1" dirty="0" smtClean="0">
                <a:solidFill>
                  <a:srgbClr val="002060"/>
                </a:solidFill>
              </a:rPr>
              <a:t> этом  мы легко забываем все.  Скоро не </a:t>
            </a:r>
            <a:r>
              <a:rPr lang="ru-RU" sz="1800" b="1" i="1" dirty="0" smtClean="0">
                <a:solidFill>
                  <a:srgbClr val="002060"/>
                </a:solidFill>
              </a:rPr>
              <a:t>люди</a:t>
            </a:r>
            <a:r>
              <a:rPr lang="ru-RU" sz="1800" b="1" dirty="0" smtClean="0">
                <a:solidFill>
                  <a:srgbClr val="002060"/>
                </a:solidFill>
              </a:rPr>
              <a:t>  будем, а так… 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мелькатели</a:t>
            </a:r>
            <a:r>
              <a:rPr lang="ru-RU" sz="1800" b="1" i="1" dirty="0" smtClean="0">
                <a:solidFill>
                  <a:srgbClr val="002060"/>
                </a:solidFill>
              </a:rPr>
              <a:t>.</a:t>
            </a:r>
            <a:r>
              <a:rPr lang="ru-RU" sz="1800" b="1" dirty="0" smtClean="0">
                <a:solidFill>
                  <a:srgbClr val="002060"/>
                </a:solidFill>
              </a:rPr>
              <a:t>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     Стыдно повторять  «детскую истину», что </a:t>
            </a:r>
            <a:r>
              <a:rPr lang="ru-RU" sz="1800" i="1" dirty="0" smtClean="0"/>
              <a:t>нельзя,</a:t>
            </a:r>
            <a:r>
              <a:rPr lang="ru-RU" sz="1800" dirty="0" smtClean="0"/>
              <a:t> позорно,  преступно  забывать тех,  кем когда-то  гордились; нельзя  выбрасывать  из души,  как «отработанный,  мятый пар»,  чудеснейшие  движения  души,  растеривать их  в мельканьях  жизни.  Нельзя  героев,  ныне беспомощных,  безногих и безруких,  слепых и  параличных,  больных,  затурканных… − считать  чем-то  вроде  «отработанного,  мытого пара», хоть  это и  отвечает  веку машинному,  веку  мельканий  и скоростей</a:t>
            </a:r>
            <a:r>
              <a:rPr lang="ru-RU" sz="1800" dirty="0" smtClean="0">
                <a:solidFill>
                  <a:srgbClr val="002060"/>
                </a:solidFill>
              </a:rPr>
              <a:t>.  </a:t>
            </a:r>
            <a:r>
              <a:rPr lang="ru-RU" sz="1800" b="1" dirty="0" smtClean="0">
                <a:solidFill>
                  <a:srgbClr val="002060"/>
                </a:solidFill>
              </a:rPr>
              <a:t>Страшен  наш век − борьба: мчащегося  железа и − тончайшей  материи духовной,  невидной глазу, − движений  сердца,  еще не  совсем  усохшего. Тут  уж вопрос  о </a:t>
            </a:r>
            <a:r>
              <a:rPr lang="ru-RU" sz="1800" b="1" i="1" dirty="0" smtClean="0">
                <a:solidFill>
                  <a:srgbClr val="002060"/>
                </a:solidFill>
              </a:rPr>
              <a:t>человечности,</a:t>
            </a:r>
            <a:r>
              <a:rPr lang="ru-RU" sz="1800" b="1" dirty="0" smtClean="0">
                <a:solidFill>
                  <a:srgbClr val="002060"/>
                </a:solidFill>
              </a:rPr>
              <a:t>  о том  важнейшем,  без чего  все и вопросы  рушатся: быть </a:t>
            </a:r>
            <a:r>
              <a:rPr lang="ru-RU" sz="1800" b="1" i="1" dirty="0" smtClean="0">
                <a:solidFill>
                  <a:srgbClr val="002060"/>
                </a:solidFill>
              </a:rPr>
              <a:t>человеку</a:t>
            </a:r>
            <a:r>
              <a:rPr lang="ru-RU" sz="1800" b="1" dirty="0" smtClean="0">
                <a:solidFill>
                  <a:srgbClr val="002060"/>
                </a:solidFill>
              </a:rPr>
              <a:t>  или − зверю</a:t>
            </a:r>
            <a:r>
              <a:rPr lang="ru-RU" sz="1800" dirty="0" smtClean="0">
                <a:solidFill>
                  <a:srgbClr val="002060"/>
                </a:solidFill>
              </a:rPr>
              <a:t>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549275"/>
            <a:ext cx="3348037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5715000"/>
            <a:ext cx="8183563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Ю.КИМ  и Е.Камбурова«Диалог с Совестью»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1746" name="Picture 2" descr="&amp;Vcy;&amp;scy;&amp;iecy;&amp;zcy;&amp;acy;&amp;pcy;&amp;ocy;&amp;lcy;&amp;ncy;&amp;yacy;&amp;yucy;&amp;shchcy;&amp;icy;&amp;jcy; &amp;bcy;&amp;acy;&amp;rcy;&amp;dcy; - &amp;IEcy;&amp;kcy;&amp;acy;&amp;tcy;&amp;iecy;&amp;rcy;&amp;icy;&amp;ncy;&amp;bcy;&amp;ucy;&amp;rcy;&amp;gcy; - &amp;Mcy;&amp;Kcy; &amp;IEcy;&amp;kcy;&amp;acy;&amp;tcy;&amp;iecy;&amp;rcy;&amp;icy;&amp;ncy;&amp;bcy;&amp;ucy;&amp;rcy;&amp;g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7166"/>
            <a:ext cx="3643339" cy="4929222"/>
          </a:xfrm>
          <a:prstGeom prst="rect">
            <a:avLst/>
          </a:prstGeom>
          <a:noFill/>
        </p:spPr>
      </p:pic>
      <p:pic>
        <p:nvPicPr>
          <p:cNvPr id="1026" name="Picture 2" descr="&amp;YUcy;&amp;rcy;&amp;icy;&amp;jcy; &amp;Lcy;&amp;iecy;&amp;vcy;&amp;icy;&amp;tcy;&amp;acy;&amp;ncy;&amp;scy;&amp;kcy;&amp;icy;&amp;jcy; &amp;vcy; 1920 - 50-&amp;iecy; &amp;gcy;&amp;ocy;&amp;dcy;&amp;ycy; :: &amp;Fcy;&amp;ocy;&amp;tcy;&amp;ocy; :: &amp;Ocy;&amp;fcy;&amp;icy;&amp;tscy;&amp;icy;&amp;acy;&amp;lcy;&amp;softcy;&amp;ncy;&amp;ycy;&amp;jcy; &amp;scy;&amp;acy;&amp;jcy;&amp;tcy; &amp;pcy;&amp;ocy;&amp;ecy;&amp;tcy;&amp;acy; &amp;YUcy;&amp;rcy;&amp;icy;&amp;yacy; &amp;Lcy;&amp;iecy;&amp;vcy;&amp;icy;&amp;tcy;&amp;acy;&amp;ncy;&amp;scy;&amp;kcy;&amp;ocy;&amp;g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357166"/>
            <a:ext cx="4429157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530225"/>
            <a:ext cx="8786842" cy="5970609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«Нам нужны школы, которые не просто учат, что чрезвычайно важно, это самое главное, но и школы, которые воспитывают личность. Граждан страны - впитавших её ценности, историю и традиции. Людей с широким кругозором, обладающих высокой внутренней культурой, способных творчески и самостоятельно мыслить».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</a:t>
            </a:r>
            <a:r>
              <a:rPr lang="ru-RU" i="1" dirty="0" smtClean="0"/>
              <a:t>В.В. Путин</a:t>
            </a:r>
          </a:p>
          <a:p>
            <a:pPr algn="r"/>
            <a:r>
              <a:rPr lang="ru-RU" i="1" dirty="0" smtClean="0"/>
              <a:t>Послание Президента Российской Федерации Федеральному Собранию Российской Федерации</a:t>
            </a:r>
          </a:p>
          <a:p>
            <a:pPr algn="r"/>
            <a:r>
              <a:rPr lang="ru-RU" i="1" dirty="0" smtClean="0"/>
              <a:t>12.12.20</a:t>
            </a:r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72140"/>
            <a:ext cx="8183880" cy="857256"/>
          </a:xfrm>
        </p:spPr>
        <p:txBody>
          <a:bodyPr/>
          <a:lstStyle/>
          <a:p>
            <a:pPr algn="ctr"/>
            <a:r>
              <a:rPr lang="ru-RU" dirty="0" smtClean="0"/>
              <a:t>Об актуальности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183880" cy="52864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...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9 июня 2014 год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.  Москва. Президент России Владимир  Путин подписал указ "О Совете при Президенте Российской Федерации по русскому языку". </a:t>
            </a:r>
          </a:p>
          <a:p>
            <a:pPr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 Как отмечается в документе, совет образован "в целях обеспечения </a:t>
            </a:r>
            <a:r>
              <a:rPr lang="ru-RU" sz="3000" b="1" dirty="0" smtClean="0">
                <a:solidFill>
                  <a:srgbClr val="C00000"/>
                </a:solidFill>
              </a:rPr>
              <a:t>развития, </a:t>
            </a:r>
            <a:r>
              <a:rPr lang="ru-RU" sz="3000" b="1" i="1" dirty="0" smtClean="0">
                <a:solidFill>
                  <a:srgbClr val="C00000"/>
                </a:solidFill>
              </a:rPr>
              <a:t>защиты и поддержки русского языка как государственного языка</a:t>
            </a:r>
            <a:r>
              <a:rPr lang="ru-RU" sz="3000" dirty="0" smtClean="0"/>
              <a:t>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Российской Федерации, а также повышения эффективности деятельности органов государственной власти РФ". (ИТАР- ТАСС. Образование в России и за рубежом)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60438" y="530225"/>
            <a:ext cx="8183562" cy="41878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Ни в одном из документов, в которых говорится о системе ценностей , в том числе и в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«Концепции духовно-нравственного развития и воспитания личности гражданина России», ни слова о ЯЗЫКЕ КАК ЦЕННОСТИ…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>НО!!!</a:t>
            </a:r>
            <a:endParaRPr lang="ru-RU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0" name="Picture 4" descr="&amp;Tcy;&amp;acy;&amp;jcy;&amp;ncy;&amp;ycy; &amp;rcy;&amp;ucy;&amp;scy;&amp;scy;&amp;kcy;&amp;ocy;&amp;gcy;&amp;ocy; &amp;yacy;&amp;zcy;&amp;ycy;&amp;kcy;&amp;acy; &amp;scy;&amp;mcy;&amp;iecy;&amp;shcy;&amp;ncy;&amp;ycy;&amp;iecy; &amp;kcy;&amp;acy;&amp;rcy;&amp;tcy;&amp;icy;&amp;ncy;&amp;kcy;&amp;icy; &amp;dcy;&amp;lcy;&amp;yacy; &amp;mcy;&amp;ocy;&amp;bcy;&amp;icy;&amp;lcy;&amp;softcy;&amp;ncy;&amp;ocy;&amp;gcy;&amp;ocy; &amp;tcy;&amp;iecy;&amp;lcy;&amp;iecy;&amp;fcy;&amp;o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214687"/>
            <a:ext cx="4357718" cy="3324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6715">
            <a:off x="502920" y="1285860"/>
            <a:ext cx="8183880" cy="207170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Так что же такое ЯЗЫК?</a:t>
            </a:r>
            <a:endParaRPr lang="ru-RU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П.А.Вяземский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4294967295"/>
          </p:nvPr>
        </p:nvSpPr>
        <p:spPr>
          <a:xfrm>
            <a:off x="0" y="5624513"/>
            <a:ext cx="8183563" cy="420687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русский поэт, литературный критик, историк, переводчик, публицист, мемуарист, государственный деятель.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7106" name="Picture 2" descr="&amp;Scy;&amp;ocy;&amp;chcy;&amp;icy;&amp;ncy;&amp;iecy;&amp;ncy;&amp;icy;&amp;iecy; &amp;pcy;&amp;ocy; &amp;kcy;&amp;acy;&amp;rcy;&amp;tcy;&amp;icy;&amp;ncy;&amp;iecy;: &amp;Scy;&amp;ocy;&amp;kcy;&amp;ocy;&amp;lcy;&amp;ocy;&amp;vcy; - &quot;&amp;Pcy;&amp;ocy;&amp;rcy;&amp;tcy;&amp;rcy;&amp;iecy;&amp;tcy; &amp;kcy;&amp;ncy;&amp;yacy;&amp;zcy;&amp;yacy; &amp;Pcy;.&amp;Acy;.&amp;Vcy;&amp;yacy;&amp;zcy;&amp;iecy;&amp;mcy;&amp;scy;&amp;kcy;&amp;ocy;&amp;gcy;&amp;ocy;&quot; - &amp;Ocy;&amp;pcy;&amp;icy;&amp;scy;&amp;acy;&amp;ncy;&amp;icy;&amp;iecy; &amp;kcy;&amp;acy;&amp;rcy;&amp;tcy;&amp;icy;&amp;n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428736"/>
            <a:ext cx="2938277" cy="386236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28596" y="1000109"/>
            <a:ext cx="5715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576" lvl="0">
              <a:buClr>
                <a:srgbClr val="F07F09"/>
              </a:buClr>
              <a:buSzPct val="80000"/>
            </a:pPr>
            <a:endParaRPr lang="ru-RU" sz="2800" dirty="0" smtClean="0">
              <a:solidFill>
                <a:srgbClr val="F07F09">
                  <a:shade val="50000"/>
                  <a:satMod val="110000"/>
                </a:srgbClr>
              </a:solidFill>
            </a:endParaRPr>
          </a:p>
          <a:p>
            <a:pPr marR="36576" lvl="0">
              <a:buClr>
                <a:srgbClr val="F07F09"/>
              </a:buClr>
              <a:buSzPct val="80000"/>
            </a:pPr>
            <a:endParaRPr lang="ru-RU" sz="2800" dirty="0" smtClean="0">
              <a:solidFill>
                <a:srgbClr val="F07F09">
                  <a:shade val="50000"/>
                  <a:satMod val="110000"/>
                </a:srgbClr>
              </a:solidFill>
            </a:endParaRPr>
          </a:p>
          <a:p>
            <a:pPr marR="36576" lvl="0">
              <a:buClr>
                <a:srgbClr val="F07F09"/>
              </a:buClr>
              <a:buSzPct val="80000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Язык есть исповедь народа, </a:t>
            </a:r>
          </a:p>
          <a:p>
            <a:pPr marR="36576" lvl="0">
              <a:buClr>
                <a:srgbClr val="F07F09"/>
              </a:buClr>
              <a:buSzPct val="80000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 нем слышится его природа,</a:t>
            </a:r>
          </a:p>
          <a:p>
            <a:pPr marR="36576" lvl="0">
              <a:buClr>
                <a:srgbClr val="F07F09"/>
              </a:buClr>
              <a:buSzPct val="80000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Его душа и быт родной...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86388"/>
            <a:ext cx="8183880" cy="1357322"/>
          </a:xfrm>
        </p:spPr>
        <p:txBody>
          <a:bodyPr>
            <a:noAutofit/>
          </a:bodyPr>
          <a:lstStyle/>
          <a:p>
            <a:pPr algn="r"/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Всеволод ТРОИЦКИЙ,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профессор, доктор филологических наук,  главный научный сотрудник института мировой литературы при Российской академии  наук  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00042"/>
            <a:ext cx="82153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Язык — не только орудие национального и межнационального общения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но </a:t>
            </a:r>
            <a:r>
              <a:rPr lang="ru-RU" sz="2000" i="1" u="sng" dirty="0" smtClean="0">
                <a:solidFill>
                  <a:schemeClr val="accent1">
                    <a:lumMod val="50000"/>
                  </a:schemeClr>
                </a:solidFill>
              </a:rPr>
              <a:t>сосредоточенный в слове </a:t>
            </a:r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</a:rPr>
              <a:t>духовный </a:t>
            </a:r>
            <a:r>
              <a:rPr lang="ru-RU" sz="2000" i="1" u="sng" dirty="0" smtClean="0">
                <a:solidFill>
                  <a:schemeClr val="accent1">
                    <a:lumMod val="50000"/>
                  </a:schemeClr>
                </a:solidFill>
              </a:rPr>
              <a:t>и практический </a:t>
            </a:r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</a:rPr>
              <a:t>опыт народа </a:t>
            </a:r>
            <a:r>
              <a:rPr lang="ru-RU" sz="2000" i="1" u="sng" dirty="0" smtClean="0">
                <a:solidFill>
                  <a:schemeClr val="accent1">
                    <a:lumMod val="50000"/>
                  </a:schemeClr>
                </a:solidFill>
              </a:rPr>
              <a:t>и как бы </a:t>
            </a:r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</a:rPr>
              <a:t>ключ</a:t>
            </a:r>
            <a:r>
              <a:rPr lang="ru-RU" sz="2000" i="1" u="sng" dirty="0" smtClean="0">
                <a:solidFill>
                  <a:schemeClr val="accent1">
                    <a:lumMod val="50000"/>
                  </a:schemeClr>
                </a:solidFill>
              </a:rPr>
              <a:t> к этому опыту.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Язык также —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форма и способ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телесно-духовной жизни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народа и человека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своих высших проявлениях язык —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это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духовное достояние и святыня народа;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то же время он —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способ человеческого освоения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материального мира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и духовной действительности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язык —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школа мысли и е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динственное средство получить образование.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Наконец, язык —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форма духовной энергии,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проявляющаяся нередко помимо сознания его носителя и оказывающая не только ожидаемые, но и непредвиденные говорящим влияния на окружающий мир…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29264"/>
            <a:ext cx="8183880" cy="92869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914904" cy="5256102"/>
          </a:xfrm>
        </p:spPr>
        <p:txBody>
          <a:bodyPr>
            <a:noAutofit/>
          </a:bodyPr>
          <a:lstStyle/>
          <a:p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Молодёжь утрачивает связь с великим духовным наследием своего народа, отчуждается от истинной культуры и лишается грамотного представления о русской литературе и мире, ею отражённом. Это - признак несомненной деградации основ духовного существования независимого государства.  (В.Ю.ТРОИЦКИЙ)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200" dirty="0"/>
          </a:p>
        </p:txBody>
      </p:sp>
      <p:pic>
        <p:nvPicPr>
          <p:cNvPr id="5" name="Picture 2" descr="http://im2-tub-ru.yandex.net/i?id=208136242-39-72&amp;n=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000108"/>
            <a:ext cx="2216813" cy="3463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105</TotalTime>
  <Words>1779</Words>
  <Application>Microsoft Office PowerPoint</Application>
  <PresentationFormat>Экран (4:3)</PresentationFormat>
  <Paragraphs>265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Духовные кладовые русского Слова как средство воспитания духовно нравственной личности</vt:lpstr>
      <vt:lpstr>Об актуальности</vt:lpstr>
      <vt:lpstr>Слайд 3</vt:lpstr>
      <vt:lpstr>Об актуальности</vt:lpstr>
      <vt:lpstr>Слайд 5</vt:lpstr>
      <vt:lpstr>Так что же такое ЯЗЫК?</vt:lpstr>
      <vt:lpstr>П.А.Вяземский </vt:lpstr>
      <vt:lpstr>Всеволод ТРОИЦКИЙ, профессор, доктор филологических наук,  главный научный сотрудник института мировой литературы при Российской академии  наук  </vt:lpstr>
      <vt:lpstr>    </vt:lpstr>
      <vt:lpstr>ПРОБЛЕМА ПРОБЛЕМ…</vt:lpstr>
      <vt:lpstr>Павел Флоренский</vt:lpstr>
      <vt:lpstr>Платоновские «АРХЕТИПЫ»</vt:lpstr>
      <vt:lpstr>ВЫВОД</vt:lpstr>
      <vt:lpstr>ВЫВОД</vt:lpstr>
      <vt:lpstr>Слайд 15</vt:lpstr>
      <vt:lpstr> УРОКИ ОДНОГО СМЫСЛА.  (поговорим о Совести)</vt:lpstr>
      <vt:lpstr>Слайд 17</vt:lpstr>
      <vt:lpstr>Слайд 18</vt:lpstr>
      <vt:lpstr>Слайд 19</vt:lpstr>
      <vt:lpstr>ОТКРЫВАЕМ ТАЙНУ СЛОВА  «ВЕЩИЙ»</vt:lpstr>
      <vt:lpstr> Прочитайте отрывок из «Закона Божьего о Совести.      Какое предложение текста, с вашей точки зрения, самое главное? Обоснуйте свой ответ.</vt:lpstr>
      <vt:lpstr>Прочитайте отрывок из  «Скупого рыцаря»А.С.Пушкина </vt:lpstr>
      <vt:lpstr>Слайд 23</vt:lpstr>
      <vt:lpstr>Слайд 24</vt:lpstr>
      <vt:lpstr>Слайд 25</vt:lpstr>
      <vt:lpstr>И.Шмелев  «МЯТЫЙ ПАР» (отрывок). (Подготовка к ЕГЭ- задание уровня «С») </vt:lpstr>
      <vt:lpstr>Слайд 27</vt:lpstr>
      <vt:lpstr>Слайд 28</vt:lpstr>
      <vt:lpstr>Ю.КИМ  и Е.Камбурова«Диалог с Совестью»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Denis Denis</cp:lastModifiedBy>
  <cp:revision>24</cp:revision>
  <dcterms:created xsi:type="dcterms:W3CDTF">2014-09-20T08:47:35Z</dcterms:created>
  <dcterms:modified xsi:type="dcterms:W3CDTF">2014-09-22T07:30:25Z</dcterms:modified>
</cp:coreProperties>
</file>